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19"/>
  </p:notesMasterIdLst>
  <p:sldIdLst>
    <p:sldId id="256" r:id="rId2"/>
    <p:sldId id="257" r:id="rId3"/>
    <p:sldId id="258" r:id="rId4"/>
    <p:sldId id="260" r:id="rId5"/>
    <p:sldId id="262" r:id="rId6"/>
    <p:sldId id="263" r:id="rId7"/>
    <p:sldId id="264" r:id="rId8"/>
    <p:sldId id="266" r:id="rId9"/>
    <p:sldId id="261" r:id="rId10"/>
    <p:sldId id="270" r:id="rId11"/>
    <p:sldId id="271" r:id="rId12"/>
    <p:sldId id="272" r:id="rId13"/>
    <p:sldId id="267" r:id="rId14"/>
    <p:sldId id="268" r:id="rId15"/>
    <p:sldId id="273" r:id="rId16"/>
    <p:sldId id="269"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D71FBF-646F-E442-9FE4-B01A31E375B0}" v="3" dt="2021-02-17T22:52:53.7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6D016-03BA-9249-8E08-4833F733FDF2}" type="datetimeFigureOut">
              <a:rPr lang="en-US" smtClean="0"/>
              <a:t>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CC944-8156-0645-BB6F-D1A04ED8838C}" type="slidenum">
              <a:rPr lang="en-US" smtClean="0"/>
              <a:t>‹#›</a:t>
            </a:fld>
            <a:endParaRPr lang="en-US"/>
          </a:p>
        </p:txBody>
      </p:sp>
    </p:spTree>
    <p:extLst>
      <p:ext uri="{BB962C8B-B14F-4D97-AF65-F5344CB8AC3E}">
        <p14:creationId xmlns:p14="http://schemas.microsoft.com/office/powerpoint/2010/main" val="2335903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For the math dataset. it is observed that more mothers have secondary education compared to fathers while most parents are employed in Other jobs. It is also observed that more students have mother as their primary guardian. Typical travel time is less than 15 minutes from school while typical study time is 2-5 hours. While a majority of the students get family support, very few students get support from the school. </a:t>
            </a:r>
          </a:p>
          <a:p>
            <a:endParaRPr lang="en-US"/>
          </a:p>
        </p:txBody>
      </p:sp>
      <p:sp>
        <p:nvSpPr>
          <p:cNvPr id="4" name="Slide Number Placeholder 3"/>
          <p:cNvSpPr>
            <a:spLocks noGrp="1"/>
          </p:cNvSpPr>
          <p:nvPr>
            <p:ph type="sldNum" sz="quarter" idx="5"/>
          </p:nvPr>
        </p:nvSpPr>
        <p:spPr/>
        <p:txBody>
          <a:bodyPr/>
          <a:lstStyle/>
          <a:p>
            <a:fld id="{250CC944-8156-0645-BB6F-D1A04ED8838C}" type="slidenum">
              <a:rPr lang="en-US" smtClean="0"/>
              <a:t>11</a:t>
            </a:fld>
            <a:endParaRPr lang="en-US"/>
          </a:p>
        </p:txBody>
      </p:sp>
    </p:spTree>
    <p:extLst>
      <p:ext uri="{BB962C8B-B14F-4D97-AF65-F5344CB8AC3E}">
        <p14:creationId xmlns:p14="http://schemas.microsoft.com/office/powerpoint/2010/main" val="3240095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Wednesday, February 17,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4871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Wednesday, February 17,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8949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Wednesday, February 17,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01863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Wednesday, February 17,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69385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Wednesday, February 17,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25783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Wednesday, February 17,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44342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Wednesday, February 17,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02149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Wednesday, February 17,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52776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Wednesday, February 17,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627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Wednesday, February 17,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19362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Wednesday, February 17,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14811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Wednesday, February 17, 2021</a:t>
            </a:fld>
            <a:endParaRPr lang="en-US"/>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a:p>
        </p:txBody>
      </p:sp>
    </p:spTree>
    <p:extLst>
      <p:ext uri="{BB962C8B-B14F-4D97-AF65-F5344CB8AC3E}">
        <p14:creationId xmlns:p14="http://schemas.microsoft.com/office/powerpoint/2010/main" val="1749147454"/>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914400" rtl="0" eaLnBrk="1" latinLnBrk="0" hangingPunct="1">
        <a:lnSpc>
          <a:spcPct val="100000"/>
        </a:lnSpc>
        <a:spcBef>
          <a:spcPct val="0"/>
        </a:spcBef>
        <a:buNone/>
        <a:defRPr sz="32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2.deloitte.com/us/en/pages/public-sector/articles/five-principles-for-improving-student-outcomes.html" TargetMode="External"/><Relationship Id="rId2" Type="http://schemas.openxmlformats.org/officeDocument/2006/relationships/hyperlink" Target="https://www2.ed.gov/about/offices/list/ope/predictiveanalyticsslides.pdf" TargetMode="External"/><Relationship Id="rId1" Type="http://schemas.openxmlformats.org/officeDocument/2006/relationships/slideLayout" Target="../slideLayouts/slideLayout2.xml"/><Relationship Id="rId5" Type="http://schemas.openxmlformats.org/officeDocument/2006/relationships/hyperlink" Target="https://edtechmagazine.com/higher/article/2020/01/6-best-practices-using-student-data-student-success" TargetMode="External"/><Relationship Id="rId4" Type="http://schemas.openxmlformats.org/officeDocument/2006/relationships/hyperlink" Target="https://www.hrw.org/news/2020/08/13/algorithm-shouldnt-decide-students-futu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FEECB93-933C-477B-BC7D-C2F2F6271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a:extLst>
              <a:ext uri="{FF2B5EF4-FFF2-40B4-BE49-F238E27FC236}">
                <a16:creationId xmlns:a16="http://schemas.microsoft.com/office/drawing/2014/main" id="{2283139F-B0C4-4324-AD2C-27EE25D62A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20000" y="1455847"/>
            <a:ext cx="5015638" cy="2068553"/>
          </a:xfrm>
        </p:spPr>
        <p:txBody>
          <a:bodyPr vert="horz" lIns="0" tIns="0" rIns="0" bIns="0" rtlCol="0" anchorCtr="0">
            <a:normAutofit/>
          </a:bodyPr>
          <a:lstStyle/>
          <a:p>
            <a:pPr>
              <a:lnSpc>
                <a:spcPct val="90000"/>
              </a:lnSpc>
            </a:pPr>
            <a:r>
              <a:rPr lang="en-US" sz="3900"/>
              <a:t>Applying machine learning to student success</a:t>
            </a:r>
          </a:p>
        </p:txBody>
      </p:sp>
      <p:sp>
        <p:nvSpPr>
          <p:cNvPr id="3" name="Subtitle 2"/>
          <p:cNvSpPr>
            <a:spLocks noGrp="1"/>
          </p:cNvSpPr>
          <p:nvPr>
            <p:ph type="subTitle" idx="1"/>
          </p:nvPr>
        </p:nvSpPr>
        <p:spPr>
          <a:xfrm>
            <a:off x="720000" y="3830398"/>
            <a:ext cx="5015638" cy="1219439"/>
          </a:xfrm>
        </p:spPr>
        <p:txBody>
          <a:bodyPr>
            <a:normAutofit/>
          </a:bodyPr>
          <a:lstStyle/>
          <a:p>
            <a:r>
              <a:rPr lang="en-US" b="1">
                <a:solidFill>
                  <a:schemeClr val="tx1"/>
                </a:solidFill>
              </a:rPr>
              <a:t>CORY BOYKO</a:t>
            </a:r>
          </a:p>
          <a:p>
            <a:r>
              <a:rPr lang="en-US" b="1">
                <a:solidFill>
                  <a:schemeClr val="tx1"/>
                </a:solidFill>
              </a:rPr>
              <a:t>NITHYA RAVI</a:t>
            </a:r>
          </a:p>
        </p:txBody>
      </p:sp>
      <p:grpSp>
        <p:nvGrpSpPr>
          <p:cNvPr id="22" name="Group 21">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23"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7" name="Group 26">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8"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9"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0"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1D3B63D-97A2-43B6-B140-7FADB9C54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9AB3E9-A7F5-451B-8FC3-9BBE53056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0DF16-D652-42F8-9FE0-F1EFA9C5C474}"/>
              </a:ext>
            </a:extLst>
          </p:cNvPr>
          <p:cNvSpPr>
            <a:spLocks noGrp="1"/>
          </p:cNvSpPr>
          <p:nvPr>
            <p:ph type="title"/>
          </p:nvPr>
        </p:nvSpPr>
        <p:spPr>
          <a:xfrm>
            <a:off x="720000" y="619200"/>
            <a:ext cx="4991961" cy="1477328"/>
          </a:xfrm>
        </p:spPr>
        <p:txBody>
          <a:bodyPr wrap="square" anchor="ctr">
            <a:normAutofit/>
          </a:bodyPr>
          <a:lstStyle/>
          <a:p>
            <a:r>
              <a:rPr lang="en-US"/>
              <a:t>Data Description and Exploration</a:t>
            </a:r>
          </a:p>
        </p:txBody>
      </p:sp>
      <p:sp>
        <p:nvSpPr>
          <p:cNvPr id="3" name="Content Placeholder 2">
            <a:extLst>
              <a:ext uri="{FF2B5EF4-FFF2-40B4-BE49-F238E27FC236}">
                <a16:creationId xmlns:a16="http://schemas.microsoft.com/office/drawing/2014/main" id="{1B4DCB79-4105-4E42-ADD3-1C7A56146508}"/>
              </a:ext>
            </a:extLst>
          </p:cNvPr>
          <p:cNvSpPr>
            <a:spLocks noGrp="1"/>
          </p:cNvSpPr>
          <p:nvPr>
            <p:ph idx="1"/>
          </p:nvPr>
        </p:nvSpPr>
        <p:spPr>
          <a:xfrm>
            <a:off x="720000" y="2541600"/>
            <a:ext cx="4991962" cy="3216273"/>
          </a:xfrm>
        </p:spPr>
        <p:txBody>
          <a:bodyPr vert="horz" lIns="0" tIns="0" rIns="0" bIns="0" rtlCol="0">
            <a:normAutofit/>
          </a:bodyPr>
          <a:lstStyle/>
          <a:p>
            <a:r>
              <a:rPr lang="en-US"/>
              <a:t>The math grades data has a total of 395 observations and 29 variables</a:t>
            </a:r>
          </a:p>
          <a:p>
            <a:r>
              <a:rPr lang="en-US"/>
              <a:t>Our target variable is the final grade obtained by a student </a:t>
            </a:r>
          </a:p>
          <a:p>
            <a:r>
              <a:rPr lang="en-US"/>
              <a:t>A preliminary exploration of the data was conducted to understand the relationships between the variables</a:t>
            </a:r>
          </a:p>
          <a:p>
            <a:endParaRPr lang="en-US"/>
          </a:p>
        </p:txBody>
      </p:sp>
      <p:pic>
        <p:nvPicPr>
          <p:cNvPr id="11" name="Picture 10" descr="Chart, histogram&#10;&#10;Description automatically generated">
            <a:extLst>
              <a:ext uri="{FF2B5EF4-FFF2-40B4-BE49-F238E27FC236}">
                <a16:creationId xmlns:a16="http://schemas.microsoft.com/office/drawing/2014/main" id="{EEFABD31-16B1-614F-905B-6E4EB2053C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525" y="1544119"/>
            <a:ext cx="5014800" cy="3761100"/>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442644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AE63ED4-96D1-40AF-937B-4265CB971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4EE372-74BE-486A-875D-DFEA928A9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0DF16-D652-42F8-9FE0-F1EFA9C5C474}"/>
              </a:ext>
            </a:extLst>
          </p:cNvPr>
          <p:cNvSpPr>
            <a:spLocks noGrp="1"/>
          </p:cNvSpPr>
          <p:nvPr>
            <p:ph type="title"/>
          </p:nvPr>
        </p:nvSpPr>
        <p:spPr>
          <a:xfrm>
            <a:off x="6480000" y="1365991"/>
            <a:ext cx="5015638" cy="2359994"/>
          </a:xfrm>
        </p:spPr>
        <p:txBody>
          <a:bodyPr vert="horz" wrap="square" lIns="0" tIns="0" rIns="0" bIns="0" rtlCol="0" anchor="b" anchorCtr="0">
            <a:normAutofit/>
          </a:bodyPr>
          <a:lstStyle/>
          <a:p>
            <a:pPr algn="ctr"/>
            <a:r>
              <a:rPr lang="en-US" sz="5600" spc="-100"/>
              <a:t>Data Exploration</a:t>
            </a:r>
          </a:p>
        </p:txBody>
      </p:sp>
      <p:pic>
        <p:nvPicPr>
          <p:cNvPr id="11" name="Picture 10" descr="Chart, bar chart&#10;&#10;Description automatically generated">
            <a:extLst>
              <a:ext uri="{FF2B5EF4-FFF2-40B4-BE49-F238E27FC236}">
                <a16:creationId xmlns:a16="http://schemas.microsoft.com/office/drawing/2014/main" id="{06F800A1-9940-DF43-A97A-F4E12668BD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344" y="402336"/>
            <a:ext cx="3764440" cy="1882220"/>
          </a:xfrm>
          <a:custGeom>
            <a:avLst/>
            <a:gdLst/>
            <a:ahLst/>
            <a:cxnLst/>
            <a:rect l="l" t="t" r="r" b="b"/>
            <a:pathLst>
              <a:path w="3095625" h="1564556">
                <a:moveTo>
                  <a:pt x="0" y="0"/>
                </a:moveTo>
                <a:lnTo>
                  <a:pt x="3095625" y="0"/>
                </a:lnTo>
                <a:lnTo>
                  <a:pt x="3095625" y="1564556"/>
                </a:lnTo>
                <a:lnTo>
                  <a:pt x="0" y="1564556"/>
                </a:lnTo>
                <a:close/>
              </a:path>
            </a:pathLst>
          </a:custGeom>
        </p:spPr>
      </p:pic>
      <p:grpSp>
        <p:nvGrpSpPr>
          <p:cNvPr id="22" name="Group 21">
            <a:extLst>
              <a:ext uri="{FF2B5EF4-FFF2-40B4-BE49-F238E27FC236}">
                <a16:creationId xmlns:a16="http://schemas.microsoft.com/office/drawing/2014/main" id="{7F08273E-9569-4B49-BF73-31424F0AB9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02529" y="136477"/>
            <a:ext cx="2088038" cy="719230"/>
            <a:chOff x="4532666" y="505937"/>
            <a:chExt cx="2981730" cy="1027064"/>
          </a:xfrm>
        </p:grpSpPr>
        <p:sp>
          <p:nvSpPr>
            <p:cNvPr id="23" name="Freeform 78">
              <a:extLst>
                <a:ext uri="{FF2B5EF4-FFF2-40B4-BE49-F238E27FC236}">
                  <a16:creationId xmlns:a16="http://schemas.microsoft.com/office/drawing/2014/main" id="{AB841370-4457-4997-B390-AB970AF0C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79">
              <a:extLst>
                <a:ext uri="{FF2B5EF4-FFF2-40B4-BE49-F238E27FC236}">
                  <a16:creationId xmlns:a16="http://schemas.microsoft.com/office/drawing/2014/main" id="{A4330B32-504B-4F0D-BF0C-711D2E4D6E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5">
              <a:extLst>
                <a:ext uri="{FF2B5EF4-FFF2-40B4-BE49-F238E27FC236}">
                  <a16:creationId xmlns:a16="http://schemas.microsoft.com/office/drawing/2014/main" id="{C4F2BBC7-B054-4F59-9212-2047EE417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Picture 6" descr="Chart, bar chart&#10;&#10;Description automatically generated">
            <a:extLst>
              <a:ext uri="{FF2B5EF4-FFF2-40B4-BE49-F238E27FC236}">
                <a16:creationId xmlns:a16="http://schemas.microsoft.com/office/drawing/2014/main" id="{2E87EF0E-A26A-604D-9849-3AD72196BE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7344" y="2326892"/>
            <a:ext cx="3764440" cy="1882220"/>
          </a:xfrm>
          <a:custGeom>
            <a:avLst/>
            <a:gdLst/>
            <a:ahLst/>
            <a:cxnLst/>
            <a:rect l="l" t="t" r="r" b="b"/>
            <a:pathLst>
              <a:path w="3095625" h="1564556">
                <a:moveTo>
                  <a:pt x="0" y="0"/>
                </a:moveTo>
                <a:lnTo>
                  <a:pt x="3095625" y="0"/>
                </a:lnTo>
                <a:lnTo>
                  <a:pt x="3095625" y="1564556"/>
                </a:lnTo>
                <a:lnTo>
                  <a:pt x="0" y="1564556"/>
                </a:lnTo>
                <a:close/>
              </a:path>
            </a:pathLst>
          </a:custGeom>
        </p:spPr>
      </p:pic>
      <p:pic>
        <p:nvPicPr>
          <p:cNvPr id="9" name="Picture 8" descr="Chart, bar chart, histogram&#10;&#10;Description automatically generated">
            <a:extLst>
              <a:ext uri="{FF2B5EF4-FFF2-40B4-BE49-F238E27FC236}">
                <a16:creationId xmlns:a16="http://schemas.microsoft.com/office/drawing/2014/main" id="{191D7E12-1680-5242-B226-5E7640EE50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1674" y="4252327"/>
            <a:ext cx="3754022" cy="1877011"/>
          </a:xfrm>
          <a:custGeom>
            <a:avLst/>
            <a:gdLst/>
            <a:ahLst/>
            <a:cxnLst/>
            <a:rect l="l" t="t" r="r" b="b"/>
            <a:pathLst>
              <a:path w="3095625" h="1560226">
                <a:moveTo>
                  <a:pt x="0" y="0"/>
                </a:moveTo>
                <a:lnTo>
                  <a:pt x="3095625" y="0"/>
                </a:lnTo>
                <a:lnTo>
                  <a:pt x="3095625" y="1560226"/>
                </a:lnTo>
                <a:lnTo>
                  <a:pt x="0" y="1560226"/>
                </a:lnTo>
                <a:close/>
              </a:path>
            </a:pathLst>
          </a:custGeom>
        </p:spPr>
      </p:pic>
      <p:grpSp>
        <p:nvGrpSpPr>
          <p:cNvPr id="27" name="Group 26">
            <a:extLst>
              <a:ext uri="{FF2B5EF4-FFF2-40B4-BE49-F238E27FC236}">
                <a16:creationId xmlns:a16="http://schemas.microsoft.com/office/drawing/2014/main" id="{6EA1017A-B46B-4FCF-94FE-8E7A45557B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4283" y="5646022"/>
            <a:ext cx="2117174" cy="588806"/>
            <a:chOff x="4549904" y="5078157"/>
            <a:chExt cx="3023338" cy="840818"/>
          </a:xfrm>
        </p:grpSpPr>
        <p:sp>
          <p:nvSpPr>
            <p:cNvPr id="28" name="Freeform 80">
              <a:extLst>
                <a:ext uri="{FF2B5EF4-FFF2-40B4-BE49-F238E27FC236}">
                  <a16:creationId xmlns:a16="http://schemas.microsoft.com/office/drawing/2014/main" id="{BE594DB8-015F-482E-BB2C-EC119DAF4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9" name="Freeform 84">
              <a:extLst>
                <a:ext uri="{FF2B5EF4-FFF2-40B4-BE49-F238E27FC236}">
                  <a16:creationId xmlns:a16="http://schemas.microsoft.com/office/drawing/2014/main" id="{F6E9775D-F6A3-4725-9104-BA3FF96D63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0" name="Freeform 87">
              <a:extLst>
                <a:ext uri="{FF2B5EF4-FFF2-40B4-BE49-F238E27FC236}">
                  <a16:creationId xmlns:a16="http://schemas.microsoft.com/office/drawing/2014/main" id="{1500CAC0-6922-4C52-BD3F-528635880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1242897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10">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0DF16-D652-42F8-9FE0-F1EFA9C5C474}"/>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r>
              <a:rPr lang="en-US" sz="5600" spc="-100"/>
              <a:t>Data Exploration</a:t>
            </a:r>
          </a:p>
        </p:txBody>
      </p:sp>
      <p:grpSp>
        <p:nvGrpSpPr>
          <p:cNvPr id="15" name="Group 14">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6"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0" name="Group 19">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1"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4" name="Picture 3" descr="Chart, treemap chart&#10;&#10;Description automatically generated">
            <a:extLst>
              <a:ext uri="{FF2B5EF4-FFF2-40B4-BE49-F238E27FC236}">
                <a16:creationId xmlns:a16="http://schemas.microsoft.com/office/drawing/2014/main" id="{86ED8FF8-C7F1-924B-B1C4-CBD63AE988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4525" y="1544119"/>
            <a:ext cx="5014800" cy="3761100"/>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16313255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DF16-D652-42F8-9FE0-F1EFA9C5C474}"/>
              </a:ext>
            </a:extLst>
          </p:cNvPr>
          <p:cNvSpPr>
            <a:spLocks noGrp="1"/>
          </p:cNvSpPr>
          <p:nvPr>
            <p:ph type="title"/>
          </p:nvPr>
        </p:nvSpPr>
        <p:spPr>
          <a:xfrm>
            <a:off x="720000" y="619200"/>
            <a:ext cx="10728322" cy="600142"/>
          </a:xfrm>
        </p:spPr>
        <p:txBody>
          <a:bodyPr/>
          <a:lstStyle/>
          <a:p>
            <a:pPr algn="ctr"/>
            <a:r>
              <a:rPr lang="en-US"/>
              <a:t>Preprocessing &amp; Methods</a:t>
            </a:r>
          </a:p>
        </p:txBody>
      </p:sp>
      <p:sp>
        <p:nvSpPr>
          <p:cNvPr id="3" name="Content Placeholder 2">
            <a:extLst>
              <a:ext uri="{FF2B5EF4-FFF2-40B4-BE49-F238E27FC236}">
                <a16:creationId xmlns:a16="http://schemas.microsoft.com/office/drawing/2014/main" id="{1B4DCB79-4105-4E42-ADD3-1C7A56146508}"/>
              </a:ext>
            </a:extLst>
          </p:cNvPr>
          <p:cNvSpPr>
            <a:spLocks noGrp="1"/>
          </p:cNvSpPr>
          <p:nvPr>
            <p:ph idx="1"/>
          </p:nvPr>
        </p:nvSpPr>
        <p:spPr>
          <a:xfrm>
            <a:off x="551651" y="1336577"/>
            <a:ext cx="11516906" cy="5451351"/>
          </a:xfrm>
        </p:spPr>
        <p:txBody>
          <a:bodyPr vert="horz" lIns="0" tIns="0" rIns="0" bIns="0" rtlCol="0" anchor="t">
            <a:normAutofit/>
          </a:bodyPr>
          <a:lstStyle/>
          <a:p>
            <a:r>
              <a:rPr lang="en-US">
                <a:solidFill>
                  <a:srgbClr val="FFFFFF"/>
                </a:solidFill>
              </a:rPr>
              <a:t>All the nominal variables were dummy coded</a:t>
            </a:r>
          </a:p>
          <a:p>
            <a:r>
              <a:rPr lang="en-US">
                <a:solidFill>
                  <a:srgbClr val="FFFFFF"/>
                </a:solidFill>
              </a:rPr>
              <a:t>The math data also did not have any outliers</a:t>
            </a:r>
          </a:p>
          <a:p>
            <a:r>
              <a:rPr lang="en-US">
                <a:solidFill>
                  <a:srgbClr val="FFFFFF"/>
                </a:solidFill>
              </a:rPr>
              <a:t>The data was scaled and PCA was run to determine if dimensionality could be reduced – did not have much variance</a:t>
            </a:r>
          </a:p>
          <a:p>
            <a:r>
              <a:rPr lang="en-US">
                <a:solidFill>
                  <a:srgbClr val="FFFFFF"/>
                </a:solidFill>
              </a:rPr>
              <a:t>Three different models were created based on the data – one with all the variables, one with demographics, and one with only demographics and G1 grades</a:t>
            </a:r>
          </a:p>
          <a:p>
            <a:r>
              <a:rPr lang="en-US">
                <a:solidFill>
                  <a:srgbClr val="FFFFFF"/>
                </a:solidFill>
              </a:rPr>
              <a:t>Here too, analysis was done not only to check for accuracy of the models but also the individual accuracies of the ability to predict the failure</a:t>
            </a:r>
          </a:p>
          <a:p>
            <a:r>
              <a:rPr lang="en-US">
                <a:solidFill>
                  <a:srgbClr val="FFFFFF"/>
                </a:solidFill>
              </a:rPr>
              <a:t>Methods used: Classification tree, random forests, SVM, Naïve Bayes, and KNN with 80-20 split</a:t>
            </a:r>
            <a:endParaRPr lang="en-US"/>
          </a:p>
        </p:txBody>
      </p:sp>
    </p:spTree>
    <p:extLst>
      <p:ext uri="{BB962C8B-B14F-4D97-AF65-F5344CB8AC3E}">
        <p14:creationId xmlns:p14="http://schemas.microsoft.com/office/powerpoint/2010/main" val="23733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monitor, outdoor, scoreboard&#10;&#10;Description automatically generated">
            <a:extLst>
              <a:ext uri="{FF2B5EF4-FFF2-40B4-BE49-F238E27FC236}">
                <a16:creationId xmlns:a16="http://schemas.microsoft.com/office/drawing/2014/main" id="{E68B2FBE-4D5B-884B-84D0-DAA32715B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76271"/>
            <a:ext cx="6714420" cy="2247829"/>
          </a:xfrm>
          <a:prstGeom prst="rect">
            <a:avLst/>
          </a:prstGeom>
        </p:spPr>
      </p:pic>
      <p:pic>
        <p:nvPicPr>
          <p:cNvPr id="12" name="Picture 11" descr="A screenshot of a computer&#10;&#10;Description automatically generated with low confidence">
            <a:extLst>
              <a:ext uri="{FF2B5EF4-FFF2-40B4-BE49-F238E27FC236}">
                <a16:creationId xmlns:a16="http://schemas.microsoft.com/office/drawing/2014/main" id="{E02592A8-BD9C-9040-9C10-C23AED082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4100"/>
            <a:ext cx="6883352" cy="2247829"/>
          </a:xfrm>
          <a:prstGeom prst="rect">
            <a:avLst/>
          </a:prstGeom>
        </p:spPr>
      </p:pic>
      <p:pic>
        <p:nvPicPr>
          <p:cNvPr id="14" name="Picture 13" descr="A picture containing text, outdoor, scoreboard, screenshot&#10;&#10;Description automatically generated">
            <a:extLst>
              <a:ext uri="{FF2B5EF4-FFF2-40B4-BE49-F238E27FC236}">
                <a16:creationId xmlns:a16="http://schemas.microsoft.com/office/drawing/2014/main" id="{723A0A3B-11C5-DF47-B190-4F4C3D703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71929"/>
            <a:ext cx="6897029" cy="2289100"/>
          </a:xfrm>
          <a:prstGeom prst="rect">
            <a:avLst/>
          </a:prstGeom>
        </p:spPr>
      </p:pic>
      <p:sp>
        <p:nvSpPr>
          <p:cNvPr id="65" name="Content Placeholder 2">
            <a:extLst>
              <a:ext uri="{FF2B5EF4-FFF2-40B4-BE49-F238E27FC236}">
                <a16:creationId xmlns:a16="http://schemas.microsoft.com/office/drawing/2014/main" id="{BB8EF8D3-C2DF-A546-85FD-A563E764205A}"/>
              </a:ext>
            </a:extLst>
          </p:cNvPr>
          <p:cNvSpPr txBox="1">
            <a:spLocks/>
          </p:cNvSpPr>
          <p:nvPr/>
        </p:nvSpPr>
        <p:spPr>
          <a:xfrm>
            <a:off x="7004912" y="2222427"/>
            <a:ext cx="4991962" cy="3216273"/>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We can see that the best model with the highest accuracy is the Naïve Bayes model using all the variables</a:t>
            </a:r>
          </a:p>
          <a:p>
            <a:r>
              <a:rPr lang="en-US"/>
              <a:t>The model that has the best prediction of failure is also Naïve Bayes using all the variables</a:t>
            </a:r>
          </a:p>
          <a:p>
            <a:r>
              <a:rPr lang="en-US"/>
              <a:t>The model that has the best prediction for passing is SVM with Poly kernel – this is across all 3 datasets</a:t>
            </a:r>
          </a:p>
          <a:p>
            <a:endParaRPr lang="en-US"/>
          </a:p>
        </p:txBody>
      </p:sp>
      <p:sp>
        <p:nvSpPr>
          <p:cNvPr id="66" name="Title 1">
            <a:extLst>
              <a:ext uri="{FF2B5EF4-FFF2-40B4-BE49-F238E27FC236}">
                <a16:creationId xmlns:a16="http://schemas.microsoft.com/office/drawing/2014/main" id="{2F277E0A-F727-8B4B-AD53-395067768D9C}"/>
              </a:ext>
            </a:extLst>
          </p:cNvPr>
          <p:cNvSpPr txBox="1">
            <a:spLocks/>
          </p:cNvSpPr>
          <p:nvPr/>
        </p:nvSpPr>
        <p:spPr>
          <a:xfrm>
            <a:off x="7004912" y="619200"/>
            <a:ext cx="5015638" cy="1101156"/>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sz="3200" kern="1200" cap="none" spc="40" baseline="0">
                <a:solidFill>
                  <a:schemeClr val="tx1"/>
                </a:solidFill>
                <a:latin typeface="+mj-lt"/>
                <a:ea typeface="+mj-ea"/>
                <a:cs typeface="+mj-cs"/>
              </a:defRPr>
            </a:lvl1pPr>
          </a:lstStyle>
          <a:p>
            <a:pPr algn="ctr"/>
            <a:r>
              <a:rPr lang="en-US" sz="5600" spc="-100"/>
              <a:t>Results</a:t>
            </a:r>
          </a:p>
        </p:txBody>
      </p:sp>
    </p:spTree>
    <p:extLst>
      <p:ext uri="{BB962C8B-B14F-4D97-AF65-F5344CB8AC3E}">
        <p14:creationId xmlns:p14="http://schemas.microsoft.com/office/powerpoint/2010/main" val="2343056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01D3B63D-97A2-43B6-B140-7FADB9C54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99AB3E9-A7F5-451B-8FC3-9BBE53056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itle 1">
            <a:extLst>
              <a:ext uri="{FF2B5EF4-FFF2-40B4-BE49-F238E27FC236}">
                <a16:creationId xmlns:a16="http://schemas.microsoft.com/office/drawing/2014/main" id="{2F277E0A-F727-8B4B-AD53-395067768D9C}"/>
              </a:ext>
            </a:extLst>
          </p:cNvPr>
          <p:cNvSpPr txBox="1">
            <a:spLocks/>
          </p:cNvSpPr>
          <p:nvPr/>
        </p:nvSpPr>
        <p:spPr>
          <a:xfrm>
            <a:off x="238689" y="470615"/>
            <a:ext cx="2851352" cy="1358632"/>
          </a:xfrm>
          <a:prstGeom prst="rect">
            <a:avLst/>
          </a:prstGeom>
        </p:spPr>
        <p:txBody>
          <a:bodyPr vert="horz" wrap="square" lIns="0" tIns="0" rIns="0" bIns="0" rtlCol="0" anchor="ctr" anchorCtr="0">
            <a:normAutofit/>
          </a:bodyPr>
          <a:lstStyle>
            <a:lvl1pPr algn="l" defTabSz="914400" rtl="0" eaLnBrk="1" latinLnBrk="0" hangingPunct="1">
              <a:lnSpc>
                <a:spcPct val="100000"/>
              </a:lnSpc>
              <a:spcBef>
                <a:spcPct val="0"/>
              </a:spcBef>
              <a:buNone/>
              <a:defRPr sz="3200" kern="1200" cap="none" spc="40" baseline="0">
                <a:solidFill>
                  <a:schemeClr val="tx1"/>
                </a:solidFill>
                <a:latin typeface="+mj-lt"/>
                <a:ea typeface="+mj-ea"/>
                <a:cs typeface="+mj-cs"/>
              </a:defRPr>
            </a:lvl1pPr>
          </a:lstStyle>
          <a:p>
            <a:pPr>
              <a:spcAft>
                <a:spcPts val="600"/>
              </a:spcAft>
            </a:pPr>
            <a:r>
              <a:rPr lang="en-US" spc="-100"/>
              <a:t>Snapshot of the Decision Tree</a:t>
            </a:r>
          </a:p>
        </p:txBody>
      </p:sp>
      <p:sp>
        <p:nvSpPr>
          <p:cNvPr id="65" name="Content Placeholder 2">
            <a:extLst>
              <a:ext uri="{FF2B5EF4-FFF2-40B4-BE49-F238E27FC236}">
                <a16:creationId xmlns:a16="http://schemas.microsoft.com/office/drawing/2014/main" id="{BB8EF8D3-C2DF-A546-85FD-A563E764205A}"/>
              </a:ext>
            </a:extLst>
          </p:cNvPr>
          <p:cNvSpPr txBox="1">
            <a:spLocks/>
          </p:cNvSpPr>
          <p:nvPr/>
        </p:nvSpPr>
        <p:spPr>
          <a:xfrm>
            <a:off x="238689" y="2299862"/>
            <a:ext cx="2515021" cy="3701546"/>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900"/>
              <a:t>Starts with G2, moves on to G1 and then to demographics</a:t>
            </a:r>
          </a:p>
          <a:p>
            <a:pPr>
              <a:lnSpc>
                <a:spcPct val="110000"/>
              </a:lnSpc>
            </a:pPr>
            <a:r>
              <a:rPr lang="en-US" sz="1900"/>
              <a:t>Establishes what our models found – G2 and G1 add accuracy to the models</a:t>
            </a:r>
          </a:p>
        </p:txBody>
      </p:sp>
      <p:pic>
        <p:nvPicPr>
          <p:cNvPr id="4" name="Picture 3" descr="Timeline, treemap chart&#10;&#10;Description automatically generated">
            <a:extLst>
              <a:ext uri="{FF2B5EF4-FFF2-40B4-BE49-F238E27FC236}">
                <a16:creationId xmlns:a16="http://schemas.microsoft.com/office/drawing/2014/main" id="{08F6C6B7-9C31-0443-9AC9-CF7730B462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7"/>
          <a:stretch/>
        </p:blipFill>
        <p:spPr>
          <a:xfrm>
            <a:off x="3090041" y="737896"/>
            <a:ext cx="8863270" cy="5382207"/>
          </a:xfrm>
          <a:custGeom>
            <a:avLst/>
            <a:gdLst/>
            <a:ahLst/>
            <a:cxnLst/>
            <a:rect l="l" t="t" r="r" b="b"/>
            <a:pathLst>
              <a:path w="5014800" h="5409338">
                <a:moveTo>
                  <a:pt x="0" y="0"/>
                </a:moveTo>
                <a:lnTo>
                  <a:pt x="5014800" y="0"/>
                </a:lnTo>
                <a:lnTo>
                  <a:pt x="5014800" y="5409338"/>
                </a:lnTo>
                <a:lnTo>
                  <a:pt x="0" y="5409338"/>
                </a:lnTo>
                <a:close/>
              </a:path>
            </a:pathLst>
          </a:custGeom>
        </p:spPr>
      </p:pic>
      <p:sp>
        <p:nvSpPr>
          <p:cNvPr id="2" name="Rectangle 1">
            <a:extLst>
              <a:ext uri="{FF2B5EF4-FFF2-40B4-BE49-F238E27FC236}">
                <a16:creationId xmlns:a16="http://schemas.microsoft.com/office/drawing/2014/main" id="{10B0CA70-FF99-A441-A4EC-CB3BE3FD6FC5}"/>
              </a:ext>
            </a:extLst>
          </p:cNvPr>
          <p:cNvSpPr/>
          <p:nvPr/>
        </p:nvSpPr>
        <p:spPr>
          <a:xfrm>
            <a:off x="5974813" y="3244334"/>
            <a:ext cx="242374" cy="369332"/>
          </a:xfrm>
          <a:prstGeom prst="rect">
            <a:avLst/>
          </a:prstGeom>
        </p:spPr>
        <p:txBody>
          <a:bodyPr wrap="none">
            <a:spAutoFit/>
          </a:bodyPr>
          <a:lstStyle/>
          <a:p>
            <a:pPr>
              <a:spcAft>
                <a:spcPts val="600"/>
              </a:spcAft>
            </a:pPr>
            <a:r>
              <a:rPr lang="en-US">
                <a:solidFill>
                  <a:srgbClr val="000000"/>
                </a:solidFill>
                <a:latin typeface="Times" pitchFamily="2" charset="0"/>
              </a:rPr>
              <a:t> </a:t>
            </a:r>
            <a:endParaRPr lang="en-US"/>
          </a:p>
        </p:txBody>
      </p:sp>
    </p:spTree>
    <p:extLst>
      <p:ext uri="{BB962C8B-B14F-4D97-AF65-F5344CB8AC3E}">
        <p14:creationId xmlns:p14="http://schemas.microsoft.com/office/powerpoint/2010/main" val="1887873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FDCF-3312-48EC-89F3-E71E6CA1C098}"/>
              </a:ext>
            </a:extLst>
          </p:cNvPr>
          <p:cNvSpPr>
            <a:spLocks noGrp="1"/>
          </p:cNvSpPr>
          <p:nvPr>
            <p:ph type="title"/>
          </p:nvPr>
        </p:nvSpPr>
        <p:spPr>
          <a:xfrm>
            <a:off x="720000" y="619200"/>
            <a:ext cx="10728322" cy="662166"/>
          </a:xfrm>
        </p:spPr>
        <p:txBody>
          <a:bodyPr/>
          <a:lstStyle/>
          <a:p>
            <a:pPr algn="ctr"/>
            <a:r>
              <a:rPr lang="en-US"/>
              <a:t>Summary</a:t>
            </a:r>
          </a:p>
        </p:txBody>
      </p:sp>
      <p:sp>
        <p:nvSpPr>
          <p:cNvPr id="3" name="Content Placeholder 2">
            <a:extLst>
              <a:ext uri="{FF2B5EF4-FFF2-40B4-BE49-F238E27FC236}">
                <a16:creationId xmlns:a16="http://schemas.microsoft.com/office/drawing/2014/main" id="{AD81FABE-1055-4B04-ABDA-B5F3054C8C17}"/>
              </a:ext>
            </a:extLst>
          </p:cNvPr>
          <p:cNvSpPr>
            <a:spLocks noGrp="1"/>
          </p:cNvSpPr>
          <p:nvPr>
            <p:ph idx="1"/>
          </p:nvPr>
        </p:nvSpPr>
        <p:spPr>
          <a:xfrm>
            <a:off x="728860" y="1761879"/>
            <a:ext cx="10728325" cy="4228607"/>
          </a:xfrm>
        </p:spPr>
        <p:txBody>
          <a:bodyPr vert="horz" lIns="0" tIns="0" rIns="0" bIns="0" rtlCol="0" anchor="t">
            <a:normAutofit fontScale="85000" lnSpcReduction="10000"/>
          </a:bodyPr>
          <a:lstStyle/>
          <a:p>
            <a:r>
              <a:rPr lang="en-US">
                <a:solidFill>
                  <a:srgbClr val="FFFFFF"/>
                </a:solidFill>
              </a:rPr>
              <a:t>Naïve Bayes and SVM are the best models</a:t>
            </a:r>
          </a:p>
          <a:p>
            <a:r>
              <a:rPr lang="en-US">
                <a:solidFill>
                  <a:srgbClr val="FFFFFF"/>
                </a:solidFill>
              </a:rPr>
              <a:t>The aim of the analysis is to get the highest accuracy as well as the highest prediction of failure and in both these counts – Naïve Bayes outperforms the rest</a:t>
            </a:r>
          </a:p>
          <a:p>
            <a:r>
              <a:rPr lang="en-US">
                <a:solidFill>
                  <a:srgbClr val="FFFFFF"/>
                </a:solidFill>
              </a:rPr>
              <a:t>For math dataset, demographics is not a very good predictor by itself – addition of G1 and G2 significantly increase the predictive power of the models</a:t>
            </a:r>
          </a:p>
          <a:p>
            <a:r>
              <a:rPr lang="en-US">
                <a:solidFill>
                  <a:srgbClr val="FFFFFF"/>
                </a:solidFill>
              </a:rPr>
              <a:t>The concern is that G1 and G2 themselves will be influenced by demographics – it is important to control for these two variables too</a:t>
            </a:r>
            <a:endParaRPr lang="en-US">
              <a:solidFill>
                <a:srgbClr val="FFFFFF">
                  <a:alpha val="58000"/>
                </a:srgbClr>
              </a:solidFill>
            </a:endParaRPr>
          </a:p>
          <a:p>
            <a:r>
              <a:rPr lang="en-US">
                <a:solidFill>
                  <a:srgbClr val="FFFFFF"/>
                </a:solidFill>
              </a:rPr>
              <a:t>There is also a grade trap – once a student starts performing poorly indicated by G1 and G2, it is hard to get a good final grade</a:t>
            </a:r>
          </a:p>
          <a:p>
            <a:r>
              <a:rPr lang="en-US">
                <a:solidFill>
                  <a:srgbClr val="FFFFFF"/>
                </a:solidFill>
              </a:rPr>
              <a:t>Can institutions therefore focus on remedial classes for those who are already performing poorly? </a:t>
            </a:r>
          </a:p>
          <a:p>
            <a:r>
              <a:rPr lang="en-US">
                <a:solidFill>
                  <a:srgbClr val="FFFFFF"/>
                </a:solidFill>
              </a:rPr>
              <a:t>Which demographics should they focus on to identify poor performance?</a:t>
            </a:r>
          </a:p>
        </p:txBody>
      </p:sp>
    </p:spTree>
    <p:extLst>
      <p:ext uri="{BB962C8B-B14F-4D97-AF65-F5344CB8AC3E}">
        <p14:creationId xmlns:p14="http://schemas.microsoft.com/office/powerpoint/2010/main" val="50910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C91D-AB73-4059-A7F9-CEE06025D90A}"/>
              </a:ext>
            </a:extLst>
          </p:cNvPr>
          <p:cNvSpPr>
            <a:spLocks noGrp="1"/>
          </p:cNvSpPr>
          <p:nvPr>
            <p:ph type="title"/>
          </p:nvPr>
        </p:nvSpPr>
        <p:spPr/>
        <p:txBody>
          <a:bodyPr/>
          <a:lstStyle/>
          <a:p>
            <a:pPr algn="ctr"/>
            <a:r>
              <a:rPr lang="en-US"/>
              <a:t>References </a:t>
            </a:r>
          </a:p>
        </p:txBody>
      </p:sp>
      <p:sp>
        <p:nvSpPr>
          <p:cNvPr id="3" name="Content Placeholder 2">
            <a:extLst>
              <a:ext uri="{FF2B5EF4-FFF2-40B4-BE49-F238E27FC236}">
                <a16:creationId xmlns:a16="http://schemas.microsoft.com/office/drawing/2014/main" id="{27B475E4-5A91-4B68-8AD4-8DFB74252561}"/>
              </a:ext>
            </a:extLst>
          </p:cNvPr>
          <p:cNvSpPr>
            <a:spLocks noGrp="1"/>
          </p:cNvSpPr>
          <p:nvPr>
            <p:ph idx="1"/>
          </p:nvPr>
        </p:nvSpPr>
        <p:spPr/>
        <p:txBody>
          <a:bodyPr vert="horz" lIns="0" tIns="0" rIns="0" bIns="0" rtlCol="0" anchor="t">
            <a:normAutofit fontScale="77500" lnSpcReduction="20000"/>
          </a:bodyPr>
          <a:lstStyle/>
          <a:p>
            <a:pPr marL="0" indent="0">
              <a:buNone/>
            </a:pPr>
            <a:r>
              <a:rPr lang="en-US">
                <a:ea typeface="+mn-lt"/>
                <a:cs typeface="+mn-lt"/>
              </a:rPr>
              <a:t>Akers, K., et al. (2020, September 10). </a:t>
            </a:r>
            <a:r>
              <a:rPr lang="en-US" i="1">
                <a:ea typeface="+mn-lt"/>
                <a:cs typeface="+mn-lt"/>
              </a:rPr>
              <a:t>Predictive Analytics to Improve Student Outcomes</a:t>
            </a:r>
            <a:r>
              <a:rPr lang="en-US">
                <a:ea typeface="+mn-lt"/>
                <a:cs typeface="+mn-lt"/>
              </a:rPr>
              <a:t> (United States of America, Department of Education). Retrieved February 14, 2021, from </a:t>
            </a:r>
            <a:r>
              <a:rPr lang="en-US" u="sng">
                <a:ea typeface="+mn-lt"/>
                <a:cs typeface="+mn-lt"/>
                <a:hlinkClick r:id="rId2">
                  <a:extLst>
                    <a:ext uri="{A12FA001-AC4F-418D-AE19-62706E023703}">
                      <ahyp:hlinkClr xmlns:ahyp="http://schemas.microsoft.com/office/drawing/2018/hyperlinkcolor" val="tx"/>
                    </a:ext>
                  </a:extLst>
                </a:hlinkClick>
              </a:rPr>
              <a:t>https://www2.ed.gov/about/offices/list/ope/predictiveanalyticsslides.pdf</a:t>
            </a:r>
            <a:endParaRPr lang="en-US" u="sng">
              <a:solidFill>
                <a:srgbClr val="FFFFFF">
                  <a:alpha val="58000"/>
                </a:srgbClr>
              </a:solidFill>
              <a:ea typeface="+mn-lt"/>
              <a:cs typeface="+mn-lt"/>
            </a:endParaRPr>
          </a:p>
          <a:p>
            <a:pPr marL="0" indent="0">
              <a:buNone/>
            </a:pPr>
            <a:r>
              <a:rPr lang="en-US">
                <a:ea typeface="+mn-lt"/>
                <a:cs typeface="+mn-lt"/>
              </a:rPr>
              <a:t>Clark, C. (2019, July 31). Impact of predictive analytics in higher education. Retrieved February 15, 2021, from </a:t>
            </a:r>
            <a:r>
              <a:rPr lang="en-US" u="sng">
                <a:ea typeface="+mn-lt"/>
                <a:cs typeface="+mn-lt"/>
                <a:hlinkClick r:id="rId3"/>
              </a:rPr>
              <a:t>https://www2.deloitte.com/us/en/pages/public-sector/articles/five-principles-for-improving-student-outcomes.html</a:t>
            </a:r>
            <a:endParaRPr lang="en-US" u="sng">
              <a:solidFill>
                <a:srgbClr val="FFFFFF">
                  <a:alpha val="58000"/>
                </a:srgbClr>
              </a:solidFill>
              <a:ea typeface="+mn-lt"/>
              <a:cs typeface="+mn-lt"/>
            </a:endParaRPr>
          </a:p>
          <a:p>
            <a:pPr marL="0" indent="0">
              <a:buNone/>
            </a:pPr>
            <a:r>
              <a:rPr lang="en-US">
                <a:ea typeface="+mn-lt"/>
                <a:cs typeface="+mn-lt"/>
              </a:rPr>
              <a:t>Han, H. (2020, October 28). An algorithm shouldn't decide a student's future. Retrieved February 15, 2021, from </a:t>
            </a:r>
            <a:r>
              <a:rPr lang="en-US" u="sng">
                <a:ea typeface="+mn-lt"/>
                <a:cs typeface="+mn-lt"/>
                <a:hlinkClick r:id="rId4"/>
              </a:rPr>
              <a:t>https://www.hrw.org/news/2020/08/13/algorithm-shouldnt-decide-students-future</a:t>
            </a:r>
            <a:endParaRPr lang="en-US" u="sng">
              <a:solidFill>
                <a:srgbClr val="FFFFFF">
                  <a:alpha val="58000"/>
                </a:srgbClr>
              </a:solidFill>
              <a:ea typeface="+mn-lt"/>
              <a:cs typeface="+mn-lt"/>
            </a:endParaRPr>
          </a:p>
          <a:p>
            <a:pPr marL="0" indent="0">
              <a:buNone/>
            </a:pPr>
            <a:r>
              <a:rPr lang="en-US">
                <a:ea typeface="+mn-lt"/>
                <a:cs typeface="+mn-lt"/>
              </a:rPr>
              <a:t>Pelletier, K. (2020, November 04). 6 best practices for using student data for student success. Retrieved February 15, 2021, from </a:t>
            </a:r>
            <a:r>
              <a:rPr lang="en-US" u="sng">
                <a:ea typeface="+mn-lt"/>
                <a:cs typeface="+mn-lt"/>
                <a:hlinkClick r:id="rId5"/>
              </a:rPr>
              <a:t>https://edtechmagazine.com/higher/article/2020/01/6-best-practices-using-student-data-student-success</a:t>
            </a:r>
            <a:endParaRPr lang="en-US">
              <a:solidFill>
                <a:srgbClr val="FFFFFF">
                  <a:alpha val="58000"/>
                </a:srgbClr>
              </a:solidFill>
              <a:ea typeface="+mn-lt"/>
              <a:cs typeface="+mn-lt"/>
            </a:endParaRPr>
          </a:p>
          <a:p>
            <a:pPr marL="0" indent="0">
              <a:buNone/>
            </a:pPr>
            <a:endParaRPr lang="en-US">
              <a:solidFill>
                <a:srgbClr val="FFFFFF">
                  <a:alpha val="58000"/>
                </a:srgbClr>
              </a:solidFill>
              <a:ea typeface="+mn-lt"/>
              <a:cs typeface="+mn-lt"/>
            </a:endParaRPr>
          </a:p>
          <a:p>
            <a:endParaRPr lang="en-US">
              <a:ea typeface="+mn-lt"/>
              <a:cs typeface="+mn-lt"/>
            </a:endParaRPr>
          </a:p>
          <a:p>
            <a:endParaRPr lang="en-US">
              <a:solidFill>
                <a:srgbClr val="FFFFFF">
                  <a:alpha val="58000"/>
                </a:srgbClr>
              </a:solidFill>
              <a:ea typeface="+mn-lt"/>
              <a:cs typeface="+mn-lt"/>
            </a:endParaRPr>
          </a:p>
          <a:p>
            <a:endParaRPr lang="en-US">
              <a:solidFill>
                <a:srgbClr val="FFFFFF">
                  <a:alpha val="58000"/>
                </a:srgbClr>
              </a:solidFill>
              <a:ea typeface="+mn-lt"/>
              <a:cs typeface="+mn-lt"/>
            </a:endParaRPr>
          </a:p>
        </p:txBody>
      </p:sp>
    </p:spTree>
    <p:extLst>
      <p:ext uri="{BB962C8B-B14F-4D97-AF65-F5344CB8AC3E}">
        <p14:creationId xmlns:p14="http://schemas.microsoft.com/office/powerpoint/2010/main" val="2477772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210B-F99E-4E68-86B2-83179C4557D9}"/>
              </a:ext>
            </a:extLst>
          </p:cNvPr>
          <p:cNvSpPr>
            <a:spLocks noGrp="1"/>
          </p:cNvSpPr>
          <p:nvPr>
            <p:ph type="title"/>
          </p:nvPr>
        </p:nvSpPr>
        <p:spPr/>
        <p:txBody>
          <a:bodyPr/>
          <a:lstStyle/>
          <a:p>
            <a:pPr algn="ctr"/>
            <a:r>
              <a:rPr lang="en-US"/>
              <a:t>Project Overview</a:t>
            </a:r>
          </a:p>
        </p:txBody>
      </p:sp>
      <p:sp>
        <p:nvSpPr>
          <p:cNvPr id="3" name="Content Placeholder 2">
            <a:extLst>
              <a:ext uri="{FF2B5EF4-FFF2-40B4-BE49-F238E27FC236}">
                <a16:creationId xmlns:a16="http://schemas.microsoft.com/office/drawing/2014/main" id="{B4AE6FA8-8681-4E70-B8C3-96195660499C}"/>
              </a:ext>
            </a:extLst>
          </p:cNvPr>
          <p:cNvSpPr>
            <a:spLocks noGrp="1"/>
          </p:cNvSpPr>
          <p:nvPr>
            <p:ph idx="1"/>
          </p:nvPr>
        </p:nvSpPr>
        <p:spPr/>
        <p:txBody>
          <a:bodyPr vert="horz" lIns="0" tIns="0" rIns="0" bIns="0" rtlCol="0" anchor="t">
            <a:normAutofit/>
          </a:bodyPr>
          <a:lstStyle/>
          <a:p>
            <a:r>
              <a:rPr lang="en-US">
                <a:solidFill>
                  <a:srgbClr val="FFFFFF"/>
                </a:solidFill>
              </a:rPr>
              <a:t>The goal is to create a classifier to accurately predict whether a high school student passes or fails their Math or Portuguese course</a:t>
            </a:r>
          </a:p>
          <a:p>
            <a:r>
              <a:rPr lang="en-US">
                <a:solidFill>
                  <a:srgbClr val="FFFFFF"/>
                </a:solidFill>
              </a:rPr>
              <a:t>Can this be predicted through students' demographics?</a:t>
            </a:r>
          </a:p>
          <a:p>
            <a:r>
              <a:rPr lang="en-US">
                <a:solidFill>
                  <a:srgbClr val="FFFFFF"/>
                </a:solidFill>
              </a:rPr>
              <a:t>Are certain algorithms better at predicting success?</a:t>
            </a:r>
          </a:p>
          <a:p>
            <a:r>
              <a:rPr lang="en-US">
                <a:solidFill>
                  <a:srgbClr val="FFFFFF"/>
                </a:solidFill>
              </a:rPr>
              <a:t>Is any model strong enough to practically applied?</a:t>
            </a:r>
            <a:endParaRPr lang="en-US"/>
          </a:p>
        </p:txBody>
      </p:sp>
    </p:spTree>
    <p:extLst>
      <p:ext uri="{BB962C8B-B14F-4D97-AF65-F5344CB8AC3E}">
        <p14:creationId xmlns:p14="http://schemas.microsoft.com/office/powerpoint/2010/main" val="3724345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1E66-6505-4F6B-AF4B-44DF411080D0}"/>
              </a:ext>
            </a:extLst>
          </p:cNvPr>
          <p:cNvSpPr>
            <a:spLocks noGrp="1"/>
          </p:cNvSpPr>
          <p:nvPr>
            <p:ph type="title"/>
          </p:nvPr>
        </p:nvSpPr>
        <p:spPr>
          <a:xfrm>
            <a:off x="720000" y="619200"/>
            <a:ext cx="10728322" cy="724189"/>
          </a:xfrm>
        </p:spPr>
        <p:txBody>
          <a:bodyPr/>
          <a:lstStyle/>
          <a:p>
            <a:pPr algn="ctr"/>
            <a:r>
              <a:rPr lang="en-US"/>
              <a:t>Background &amp; Related Work </a:t>
            </a:r>
          </a:p>
        </p:txBody>
      </p:sp>
      <p:sp>
        <p:nvSpPr>
          <p:cNvPr id="3" name="Content Placeholder 2">
            <a:extLst>
              <a:ext uri="{FF2B5EF4-FFF2-40B4-BE49-F238E27FC236}">
                <a16:creationId xmlns:a16="http://schemas.microsoft.com/office/drawing/2014/main" id="{3142B43E-0230-4577-A747-A493671932D9}"/>
              </a:ext>
            </a:extLst>
          </p:cNvPr>
          <p:cNvSpPr>
            <a:spLocks noGrp="1"/>
          </p:cNvSpPr>
          <p:nvPr>
            <p:ph idx="1"/>
          </p:nvPr>
        </p:nvSpPr>
        <p:spPr>
          <a:xfrm>
            <a:off x="666837" y="1487205"/>
            <a:ext cx="10728325" cy="4919723"/>
          </a:xfrm>
        </p:spPr>
        <p:txBody>
          <a:bodyPr vert="horz" lIns="0" tIns="0" rIns="0" bIns="0" rtlCol="0" anchor="t">
            <a:normAutofit/>
          </a:bodyPr>
          <a:lstStyle/>
          <a:p>
            <a:r>
              <a:rPr lang="en-US">
                <a:solidFill>
                  <a:srgbClr val="FFFFFF"/>
                </a:solidFill>
                <a:ea typeface="+mn-lt"/>
                <a:cs typeface="+mn-lt"/>
              </a:rPr>
              <a:t>Predictive analytics has been used to measure current success and predict which students need more resources to help their grades improve</a:t>
            </a:r>
          </a:p>
          <a:p>
            <a:r>
              <a:rPr lang="en-US">
                <a:solidFill>
                  <a:srgbClr val="FFFFFF"/>
                </a:solidFill>
                <a:ea typeface="+mn-lt"/>
                <a:cs typeface="+mn-lt"/>
              </a:rPr>
              <a:t>Accord to EdTech, analytics can be used to help in predictive analysis, but aspects like implicit bias and privacy must always be first of mind</a:t>
            </a:r>
            <a:endParaRPr lang="en-US">
              <a:solidFill>
                <a:srgbClr val="FFFFFF"/>
              </a:solidFill>
            </a:endParaRPr>
          </a:p>
          <a:p>
            <a:r>
              <a:rPr lang="en-US">
                <a:solidFill>
                  <a:srgbClr val="FFFFFF"/>
                </a:solidFill>
              </a:rPr>
              <a:t>The US Department of Education creates a report every year on "Predictive Analytics to Improve Student Outcomes" to share results from many different analyses and one of their Future Work points is to further develop advanced analytic methods such as machine learning</a:t>
            </a:r>
          </a:p>
          <a:p>
            <a:r>
              <a:rPr lang="en-US">
                <a:solidFill>
                  <a:srgbClr val="FFFFFF"/>
                </a:solidFill>
              </a:rPr>
              <a:t>In 2020, final exams in Great Britain were canceled due to COVID-19. In their place, an algorithm based on schools' and students' past results was used to create their "final" grades which led to unexpected consequences</a:t>
            </a:r>
            <a:endParaRPr lang="en-US"/>
          </a:p>
          <a:p>
            <a:endParaRPr lang="en-US">
              <a:solidFill>
                <a:srgbClr val="FFFFFF">
                  <a:alpha val="58000"/>
                </a:srgbClr>
              </a:solidFill>
            </a:endParaRPr>
          </a:p>
          <a:p>
            <a:endParaRPr lang="en-US">
              <a:solidFill>
                <a:srgbClr val="FFFFFF">
                  <a:alpha val="58000"/>
                </a:srgbClr>
              </a:solidFill>
            </a:endParaRPr>
          </a:p>
          <a:p>
            <a:endParaRPr lang="en-US">
              <a:solidFill>
                <a:srgbClr val="FFFFFF">
                  <a:alpha val="58000"/>
                </a:srgbClr>
              </a:solidFill>
            </a:endParaRPr>
          </a:p>
        </p:txBody>
      </p:sp>
    </p:spTree>
    <p:extLst>
      <p:ext uri="{BB962C8B-B14F-4D97-AF65-F5344CB8AC3E}">
        <p14:creationId xmlns:p14="http://schemas.microsoft.com/office/powerpoint/2010/main" val="1776518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B0FB-8A43-4C63-8B86-D990EDB0E03B}"/>
              </a:ext>
            </a:extLst>
          </p:cNvPr>
          <p:cNvSpPr>
            <a:spLocks noGrp="1"/>
          </p:cNvSpPr>
          <p:nvPr>
            <p:ph type="title"/>
          </p:nvPr>
        </p:nvSpPr>
        <p:spPr>
          <a:xfrm>
            <a:off x="720000" y="619200"/>
            <a:ext cx="10728322" cy="600142"/>
          </a:xfrm>
        </p:spPr>
        <p:txBody>
          <a:bodyPr/>
          <a:lstStyle/>
          <a:p>
            <a:pPr algn="ctr"/>
            <a:r>
              <a:rPr lang="en-US"/>
              <a:t>Data</a:t>
            </a:r>
          </a:p>
        </p:txBody>
      </p:sp>
      <p:sp>
        <p:nvSpPr>
          <p:cNvPr id="3" name="Content Placeholder 2">
            <a:extLst>
              <a:ext uri="{FF2B5EF4-FFF2-40B4-BE49-F238E27FC236}">
                <a16:creationId xmlns:a16="http://schemas.microsoft.com/office/drawing/2014/main" id="{65FE964A-170B-455D-BE18-4608B4FAA0D5}"/>
              </a:ext>
            </a:extLst>
          </p:cNvPr>
          <p:cNvSpPr>
            <a:spLocks noGrp="1"/>
          </p:cNvSpPr>
          <p:nvPr>
            <p:ph idx="1"/>
          </p:nvPr>
        </p:nvSpPr>
        <p:spPr>
          <a:xfrm>
            <a:off x="321279" y="1221391"/>
            <a:ext cx="4286766" cy="5548816"/>
          </a:xfrm>
        </p:spPr>
        <p:txBody>
          <a:bodyPr vert="horz" lIns="0" tIns="0" rIns="0" bIns="0" rtlCol="0" anchor="t">
            <a:normAutofit/>
          </a:bodyPr>
          <a:lstStyle/>
          <a:p>
            <a:r>
              <a:rPr lang="en-US" b="1">
                <a:solidFill>
                  <a:srgbClr val="FFFFFF"/>
                </a:solidFill>
              </a:rPr>
              <a:t>Binary Variables</a:t>
            </a:r>
          </a:p>
          <a:p>
            <a:pPr lvl="1"/>
            <a:r>
              <a:rPr lang="en-US" sz="1600">
                <a:solidFill>
                  <a:srgbClr val="FFFFFF"/>
                </a:solidFill>
              </a:rPr>
              <a:t>Address – Urban or rural</a:t>
            </a:r>
          </a:p>
          <a:p>
            <a:pPr lvl="1"/>
            <a:r>
              <a:rPr lang="en-US" sz="1600">
                <a:solidFill>
                  <a:srgbClr val="FFFFFF"/>
                </a:solidFill>
              </a:rPr>
              <a:t>Family Size – Greater or less than 3</a:t>
            </a:r>
            <a:endParaRPr lang="en-US" sz="1600">
              <a:solidFill>
                <a:srgbClr val="FFFFFF">
                  <a:alpha val="58000"/>
                </a:srgbClr>
              </a:solidFill>
            </a:endParaRPr>
          </a:p>
          <a:p>
            <a:pPr lvl="1"/>
            <a:r>
              <a:rPr lang="en-US" sz="1600">
                <a:solidFill>
                  <a:srgbClr val="FFFFFF"/>
                </a:solidFill>
              </a:rPr>
              <a:t>Parent Status – Together or apart</a:t>
            </a:r>
          </a:p>
          <a:p>
            <a:pPr lvl="1"/>
            <a:r>
              <a:rPr lang="en-US" sz="1600">
                <a:solidFill>
                  <a:srgbClr val="FFFFFF"/>
                </a:solidFill>
              </a:rPr>
              <a:t>Extra Educational Support – Yes or no</a:t>
            </a:r>
          </a:p>
          <a:p>
            <a:pPr lvl="1"/>
            <a:r>
              <a:rPr lang="en-US" sz="1600">
                <a:solidFill>
                  <a:srgbClr val="FFFFFF"/>
                </a:solidFill>
              </a:rPr>
              <a:t>Family Emotional Support – Yes or no</a:t>
            </a:r>
          </a:p>
          <a:p>
            <a:pPr lvl="1"/>
            <a:r>
              <a:rPr lang="en-US" sz="1600">
                <a:solidFill>
                  <a:srgbClr val="FFFFFF"/>
                </a:solidFill>
              </a:rPr>
              <a:t>Extra Paid Classes – Yes or no</a:t>
            </a:r>
          </a:p>
          <a:p>
            <a:pPr lvl="1"/>
            <a:r>
              <a:rPr lang="en-US" sz="1600">
                <a:solidFill>
                  <a:srgbClr val="FFFFFF"/>
                </a:solidFill>
              </a:rPr>
              <a:t>Extra-curricular Activities – Yes or no</a:t>
            </a:r>
          </a:p>
          <a:p>
            <a:pPr lvl="1"/>
            <a:r>
              <a:rPr lang="en-US" sz="1600">
                <a:solidFill>
                  <a:srgbClr val="FFFFFF"/>
                </a:solidFill>
              </a:rPr>
              <a:t>Attended Nursery School – Yes or no</a:t>
            </a:r>
          </a:p>
          <a:p>
            <a:pPr lvl="1"/>
            <a:r>
              <a:rPr lang="en-US" sz="1600">
                <a:solidFill>
                  <a:srgbClr val="FFFFFF"/>
                </a:solidFill>
              </a:rPr>
              <a:t>Wants Higher Education – Yes or no</a:t>
            </a:r>
          </a:p>
          <a:p>
            <a:pPr lvl="1"/>
            <a:r>
              <a:rPr lang="en-US" sz="1600">
                <a:solidFill>
                  <a:srgbClr val="FFFFFF"/>
                </a:solidFill>
              </a:rPr>
              <a:t>Internet Access – Yes or no</a:t>
            </a:r>
          </a:p>
          <a:p>
            <a:pPr lvl="1"/>
            <a:r>
              <a:rPr lang="en-US" sz="1600">
                <a:solidFill>
                  <a:srgbClr val="FFFFFF"/>
                </a:solidFill>
              </a:rPr>
              <a:t>Romantic Relationship – Yes or no</a:t>
            </a:r>
          </a:p>
          <a:p>
            <a:pPr lvl="1"/>
            <a:endParaRPr lang="en-US" sz="1600">
              <a:solidFill>
                <a:srgbClr val="FFFFFF">
                  <a:alpha val="58000"/>
                </a:srgbClr>
              </a:solidFill>
            </a:endParaRPr>
          </a:p>
        </p:txBody>
      </p:sp>
      <p:sp>
        <p:nvSpPr>
          <p:cNvPr id="5" name="Content Placeholder 2">
            <a:extLst>
              <a:ext uri="{FF2B5EF4-FFF2-40B4-BE49-F238E27FC236}">
                <a16:creationId xmlns:a16="http://schemas.microsoft.com/office/drawing/2014/main" id="{FA24E7DF-D2F1-4D16-B10D-D67DFC214412}"/>
              </a:ext>
            </a:extLst>
          </p:cNvPr>
          <p:cNvSpPr txBox="1">
            <a:spLocks/>
          </p:cNvSpPr>
          <p:nvPr/>
        </p:nvSpPr>
        <p:spPr>
          <a:xfrm>
            <a:off x="8997445" y="1134558"/>
            <a:ext cx="2886814" cy="1933747"/>
          </a:xfrm>
          <a:prstGeom prst="rect">
            <a:avLst/>
          </a:prstGeom>
        </p:spPr>
        <p:txBody>
          <a:bodyPr vert="horz" lIns="0" tIns="0" rIns="0" bIns="0" rtlCol="0" anchor="t">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FFFFFF"/>
                </a:solidFill>
              </a:rPr>
              <a:t>Nominal Variables</a:t>
            </a:r>
          </a:p>
          <a:p>
            <a:pPr lvl="1"/>
            <a:r>
              <a:rPr lang="en-US" sz="1600">
                <a:solidFill>
                  <a:srgbClr val="FFFFFF"/>
                </a:solidFill>
              </a:rPr>
              <a:t>Mother's Job</a:t>
            </a:r>
          </a:p>
          <a:p>
            <a:pPr lvl="1"/>
            <a:r>
              <a:rPr lang="en-US" sz="1600">
                <a:solidFill>
                  <a:srgbClr val="FFFFFF"/>
                </a:solidFill>
              </a:rPr>
              <a:t>Father's Job</a:t>
            </a:r>
          </a:p>
          <a:p>
            <a:pPr lvl="1"/>
            <a:r>
              <a:rPr lang="en-US" sz="1600">
                <a:solidFill>
                  <a:srgbClr val="FFFFFF"/>
                </a:solidFill>
              </a:rPr>
              <a:t>Reason Chose school</a:t>
            </a:r>
          </a:p>
          <a:p>
            <a:pPr lvl="1"/>
            <a:r>
              <a:rPr lang="en-US" sz="1600">
                <a:solidFill>
                  <a:srgbClr val="FFFFFF"/>
                </a:solidFill>
              </a:rPr>
              <a:t>Guardian</a:t>
            </a:r>
            <a:endParaRPr lang="en-US" sz="1600">
              <a:solidFill>
                <a:srgbClr val="FFFFFF">
                  <a:alpha val="58000"/>
                </a:srgbClr>
              </a:solidFill>
            </a:endParaRPr>
          </a:p>
          <a:p>
            <a:pPr lvl="1"/>
            <a:endParaRPr lang="en-US" sz="1600">
              <a:solidFill>
                <a:srgbClr val="FFFFFF">
                  <a:alpha val="58000"/>
                </a:srgbClr>
              </a:solidFill>
            </a:endParaRPr>
          </a:p>
          <a:p>
            <a:pPr lvl="1"/>
            <a:endParaRPr lang="en-US" sz="1600">
              <a:solidFill>
                <a:srgbClr val="FFFFFF">
                  <a:alpha val="58000"/>
                </a:srgbClr>
              </a:solidFill>
            </a:endParaRPr>
          </a:p>
        </p:txBody>
      </p:sp>
      <p:sp>
        <p:nvSpPr>
          <p:cNvPr id="7" name="Content Placeholder 2">
            <a:extLst>
              <a:ext uri="{FF2B5EF4-FFF2-40B4-BE49-F238E27FC236}">
                <a16:creationId xmlns:a16="http://schemas.microsoft.com/office/drawing/2014/main" id="{4A60AB5E-7036-479D-B64B-9F8DC4E987DD}"/>
              </a:ext>
            </a:extLst>
          </p:cNvPr>
          <p:cNvSpPr txBox="1">
            <a:spLocks/>
          </p:cNvSpPr>
          <p:nvPr/>
        </p:nvSpPr>
        <p:spPr>
          <a:xfrm>
            <a:off x="4939353" y="1223163"/>
            <a:ext cx="3728557" cy="5265281"/>
          </a:xfrm>
          <a:prstGeom prst="rect">
            <a:avLst/>
          </a:prstGeom>
        </p:spPr>
        <p:txBody>
          <a:bodyPr vert="horz" lIns="0" tIns="0" rIns="0" bIns="0" rtlCol="0" anchor="t">
            <a:normAutofit lnSpcReduction="10000"/>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FFFFFF"/>
                </a:solidFill>
              </a:rPr>
              <a:t>Numeric Variables</a:t>
            </a:r>
          </a:p>
          <a:p>
            <a:pPr lvl="1"/>
            <a:r>
              <a:rPr lang="en-US" sz="1600">
                <a:solidFill>
                  <a:srgbClr val="FFFFFF"/>
                </a:solidFill>
              </a:rPr>
              <a:t>Student Age</a:t>
            </a:r>
          </a:p>
          <a:p>
            <a:pPr lvl="1"/>
            <a:r>
              <a:rPr lang="en-US" sz="1600">
                <a:solidFill>
                  <a:srgbClr val="FFFFFF"/>
                </a:solidFill>
              </a:rPr>
              <a:t>Mother's Education</a:t>
            </a:r>
            <a:endParaRPr lang="en-US" sz="1600">
              <a:solidFill>
                <a:srgbClr val="FFFFFF">
                  <a:alpha val="58000"/>
                </a:srgbClr>
              </a:solidFill>
            </a:endParaRPr>
          </a:p>
          <a:p>
            <a:pPr lvl="1"/>
            <a:r>
              <a:rPr lang="en-US" sz="1600">
                <a:solidFill>
                  <a:srgbClr val="FFFFFF"/>
                </a:solidFill>
              </a:rPr>
              <a:t>Father's Education</a:t>
            </a:r>
            <a:endParaRPr lang="en-US" sz="1600">
              <a:solidFill>
                <a:srgbClr val="FFFFFF">
                  <a:alpha val="58000"/>
                </a:srgbClr>
              </a:solidFill>
            </a:endParaRPr>
          </a:p>
          <a:p>
            <a:pPr lvl="1"/>
            <a:r>
              <a:rPr lang="en-US" sz="1600">
                <a:solidFill>
                  <a:srgbClr val="FFFFFF"/>
                </a:solidFill>
              </a:rPr>
              <a:t>Travel Time to School</a:t>
            </a:r>
            <a:endParaRPr lang="en-US" sz="1600">
              <a:solidFill>
                <a:srgbClr val="FFFFFF">
                  <a:alpha val="58000"/>
                </a:srgbClr>
              </a:solidFill>
            </a:endParaRPr>
          </a:p>
          <a:p>
            <a:pPr lvl="1"/>
            <a:r>
              <a:rPr lang="en-US" sz="1600">
                <a:solidFill>
                  <a:srgbClr val="FFFFFF"/>
                </a:solidFill>
              </a:rPr>
              <a:t>Weekly Hours Studied</a:t>
            </a:r>
            <a:endParaRPr lang="en-US" sz="1600">
              <a:solidFill>
                <a:srgbClr val="FFFFFF">
                  <a:alpha val="58000"/>
                </a:srgbClr>
              </a:solidFill>
            </a:endParaRPr>
          </a:p>
          <a:p>
            <a:pPr lvl="1"/>
            <a:r>
              <a:rPr lang="en-US" sz="1600">
                <a:solidFill>
                  <a:srgbClr val="FFFFFF"/>
                </a:solidFill>
              </a:rPr>
              <a:t>Past Class Failures</a:t>
            </a:r>
          </a:p>
          <a:p>
            <a:pPr lvl="1"/>
            <a:r>
              <a:rPr lang="en-US" sz="1600">
                <a:solidFill>
                  <a:srgbClr val="FFFFFF"/>
                </a:solidFill>
              </a:rPr>
              <a:t>Quality of Family Relationships</a:t>
            </a:r>
          </a:p>
          <a:p>
            <a:pPr lvl="1"/>
            <a:r>
              <a:rPr lang="en-US" sz="1600">
                <a:solidFill>
                  <a:srgbClr val="FFFFFF"/>
                </a:solidFill>
              </a:rPr>
              <a:t>Amount of Free Time</a:t>
            </a:r>
            <a:endParaRPr lang="en-US" sz="1600">
              <a:solidFill>
                <a:srgbClr val="FFFFFF">
                  <a:alpha val="58000"/>
                </a:srgbClr>
              </a:solidFill>
            </a:endParaRPr>
          </a:p>
          <a:p>
            <a:pPr lvl="1"/>
            <a:r>
              <a:rPr lang="en-US" sz="1600">
                <a:solidFill>
                  <a:srgbClr val="FFFFFF"/>
                </a:solidFill>
              </a:rPr>
              <a:t>Go out with Friends</a:t>
            </a:r>
          </a:p>
          <a:p>
            <a:pPr lvl="1"/>
            <a:r>
              <a:rPr lang="en-US" sz="1600">
                <a:solidFill>
                  <a:srgbClr val="FFFFFF"/>
                </a:solidFill>
              </a:rPr>
              <a:t>Weekday Alcohol Assumption</a:t>
            </a:r>
          </a:p>
          <a:p>
            <a:pPr lvl="1"/>
            <a:r>
              <a:rPr lang="en-US" sz="1600">
                <a:solidFill>
                  <a:srgbClr val="FFFFFF"/>
                </a:solidFill>
              </a:rPr>
              <a:t>Weekend Alcohol Assumption</a:t>
            </a:r>
          </a:p>
          <a:p>
            <a:pPr lvl="1"/>
            <a:r>
              <a:rPr lang="en-US" sz="1600">
                <a:solidFill>
                  <a:srgbClr val="FFFFFF"/>
                </a:solidFill>
              </a:rPr>
              <a:t>School Absences</a:t>
            </a:r>
            <a:endParaRPr lang="en-US" sz="1600">
              <a:solidFill>
                <a:srgbClr val="FFFFFF">
                  <a:alpha val="58000"/>
                </a:srgbClr>
              </a:solidFill>
            </a:endParaRPr>
          </a:p>
          <a:p>
            <a:pPr lvl="1"/>
            <a:r>
              <a:rPr lang="en-US" sz="1600">
                <a:solidFill>
                  <a:srgbClr val="FFFFFF"/>
                </a:solidFill>
              </a:rPr>
              <a:t>G1 Grade</a:t>
            </a:r>
            <a:endParaRPr lang="en-US" sz="1600">
              <a:solidFill>
                <a:srgbClr val="FFFFFF">
                  <a:alpha val="58000"/>
                </a:srgbClr>
              </a:solidFill>
            </a:endParaRPr>
          </a:p>
          <a:p>
            <a:pPr lvl="1"/>
            <a:r>
              <a:rPr lang="en-US" sz="1600">
                <a:solidFill>
                  <a:srgbClr val="FFFFFF"/>
                </a:solidFill>
              </a:rPr>
              <a:t>G2 Grade</a:t>
            </a:r>
            <a:endParaRPr lang="en-US" sz="1600">
              <a:solidFill>
                <a:srgbClr val="FFFFFF">
                  <a:alpha val="58000"/>
                </a:srgbClr>
              </a:solidFill>
            </a:endParaRPr>
          </a:p>
          <a:p>
            <a:pPr lvl="1"/>
            <a:endParaRPr lang="en-US" sz="1600">
              <a:solidFill>
                <a:srgbClr val="FFFFFF">
                  <a:alpha val="58000"/>
                </a:srgbClr>
              </a:solidFill>
            </a:endParaRPr>
          </a:p>
          <a:p>
            <a:pPr lvl="1"/>
            <a:endParaRPr lang="en-US" sz="1600">
              <a:solidFill>
                <a:srgbClr val="FFFFFF">
                  <a:alpha val="58000"/>
                </a:srgbClr>
              </a:solidFill>
            </a:endParaRPr>
          </a:p>
        </p:txBody>
      </p:sp>
      <p:sp>
        <p:nvSpPr>
          <p:cNvPr id="8" name="Content Placeholder 2">
            <a:extLst>
              <a:ext uri="{FF2B5EF4-FFF2-40B4-BE49-F238E27FC236}">
                <a16:creationId xmlns:a16="http://schemas.microsoft.com/office/drawing/2014/main" id="{9C2BFD65-5E9C-4DD2-8945-ED4198C86866}"/>
              </a:ext>
            </a:extLst>
          </p:cNvPr>
          <p:cNvSpPr txBox="1">
            <a:spLocks/>
          </p:cNvSpPr>
          <p:nvPr/>
        </p:nvSpPr>
        <p:spPr>
          <a:xfrm>
            <a:off x="9041747" y="3367395"/>
            <a:ext cx="2886814" cy="1933747"/>
          </a:xfrm>
          <a:prstGeom prst="rect">
            <a:avLst/>
          </a:prstGeom>
        </p:spPr>
        <p:txBody>
          <a:bodyPr vert="horz" lIns="0" tIns="0" rIns="0" bIns="0" rtlCol="0" anchor="t">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FFFFFF"/>
                </a:solidFill>
              </a:rPr>
              <a:t>Target Variable</a:t>
            </a:r>
            <a:endParaRPr lang="en-US" b="1"/>
          </a:p>
          <a:p>
            <a:pPr lvl="1"/>
            <a:r>
              <a:rPr lang="en-US" sz="1600">
                <a:solidFill>
                  <a:srgbClr val="FFFFFF"/>
                </a:solidFill>
              </a:rPr>
              <a:t>G3 Grade</a:t>
            </a:r>
            <a:endParaRPr lang="en-US" sz="1600">
              <a:solidFill>
                <a:srgbClr val="FFFFFF">
                  <a:alpha val="58000"/>
                </a:srgbClr>
              </a:solidFill>
            </a:endParaRPr>
          </a:p>
          <a:p>
            <a:pPr lvl="1"/>
            <a:endParaRPr lang="en-US" sz="1600">
              <a:solidFill>
                <a:srgbClr val="FFFFFF">
                  <a:alpha val="58000"/>
                </a:srgbClr>
              </a:solidFill>
            </a:endParaRPr>
          </a:p>
          <a:p>
            <a:pPr lvl="1"/>
            <a:endParaRPr lang="en-US" sz="1600">
              <a:solidFill>
                <a:srgbClr val="FFFFFF">
                  <a:alpha val="58000"/>
                </a:srgbClr>
              </a:solidFill>
            </a:endParaRPr>
          </a:p>
        </p:txBody>
      </p:sp>
    </p:spTree>
    <p:extLst>
      <p:ext uri="{BB962C8B-B14F-4D97-AF65-F5344CB8AC3E}">
        <p14:creationId xmlns:p14="http://schemas.microsoft.com/office/powerpoint/2010/main" val="3873238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C034-CBFF-4D41-B5C6-46859F1B33A9}"/>
              </a:ext>
            </a:extLst>
          </p:cNvPr>
          <p:cNvSpPr>
            <a:spLocks noGrp="1"/>
          </p:cNvSpPr>
          <p:nvPr>
            <p:ph type="title"/>
          </p:nvPr>
        </p:nvSpPr>
        <p:spPr/>
        <p:txBody>
          <a:bodyPr vert="horz" wrap="square" lIns="0" tIns="0" rIns="0" bIns="0" rtlCol="0" anchor="ctr" anchorCtr="0">
            <a:normAutofit/>
          </a:bodyPr>
          <a:lstStyle/>
          <a:p>
            <a:pPr algn="ctr"/>
            <a:r>
              <a:rPr lang="en-US"/>
              <a:t>Portuguese</a:t>
            </a:r>
          </a:p>
        </p:txBody>
      </p:sp>
      <p:sp>
        <p:nvSpPr>
          <p:cNvPr id="3" name="Text Placeholder 2">
            <a:extLst>
              <a:ext uri="{FF2B5EF4-FFF2-40B4-BE49-F238E27FC236}">
                <a16:creationId xmlns:a16="http://schemas.microsoft.com/office/drawing/2014/main" id="{6DF50AD1-3347-4638-AA93-B67101B8AF95}"/>
              </a:ext>
            </a:extLst>
          </p:cNvPr>
          <p:cNvSpPr>
            <a:spLocks noGrp="1"/>
          </p:cNvSpPr>
          <p:nvPr>
            <p:ph type="body" idx="1"/>
          </p:nvPr>
        </p:nvSpPr>
        <p:spPr>
          <a:xfrm>
            <a:off x="719910" y="3858924"/>
            <a:ext cx="10728326" cy="935565"/>
          </a:xfrm>
        </p:spPr>
        <p:txBody>
          <a:bodyPr vert="horz" lIns="0" tIns="0" rIns="0" bIns="0" rtlCol="0" anchor="t">
            <a:normAutofit/>
          </a:bodyPr>
          <a:lstStyle/>
          <a:p>
            <a:pPr algn="ctr"/>
            <a:r>
              <a:rPr lang="en-US">
                <a:solidFill>
                  <a:srgbClr val="FFFFFF"/>
                </a:solidFill>
              </a:rPr>
              <a:t>Cory Boyko</a:t>
            </a:r>
            <a:endParaRPr lang="en-US">
              <a:solidFill>
                <a:srgbClr val="FFFFFF">
                  <a:alpha val="60000"/>
                </a:srgbClr>
              </a:solidFill>
            </a:endParaRPr>
          </a:p>
        </p:txBody>
      </p:sp>
    </p:spTree>
    <p:extLst>
      <p:ext uri="{BB962C8B-B14F-4D97-AF65-F5344CB8AC3E}">
        <p14:creationId xmlns:p14="http://schemas.microsoft.com/office/powerpoint/2010/main" val="265455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DF16-D652-42F8-9FE0-F1EFA9C5C474}"/>
              </a:ext>
            </a:extLst>
          </p:cNvPr>
          <p:cNvSpPr>
            <a:spLocks noGrp="1"/>
          </p:cNvSpPr>
          <p:nvPr>
            <p:ph type="title"/>
          </p:nvPr>
        </p:nvSpPr>
        <p:spPr>
          <a:xfrm>
            <a:off x="720000" y="619200"/>
            <a:ext cx="10728322" cy="600142"/>
          </a:xfrm>
        </p:spPr>
        <p:txBody>
          <a:bodyPr/>
          <a:lstStyle/>
          <a:p>
            <a:pPr algn="ctr"/>
            <a:r>
              <a:rPr lang="en-US"/>
              <a:t>Preprocessing &amp; Methods</a:t>
            </a:r>
          </a:p>
        </p:txBody>
      </p:sp>
      <p:sp>
        <p:nvSpPr>
          <p:cNvPr id="3" name="Content Placeholder 2">
            <a:extLst>
              <a:ext uri="{FF2B5EF4-FFF2-40B4-BE49-F238E27FC236}">
                <a16:creationId xmlns:a16="http://schemas.microsoft.com/office/drawing/2014/main" id="{1B4DCB79-4105-4E42-ADD3-1C7A56146508}"/>
              </a:ext>
            </a:extLst>
          </p:cNvPr>
          <p:cNvSpPr>
            <a:spLocks noGrp="1"/>
          </p:cNvSpPr>
          <p:nvPr>
            <p:ph idx="1"/>
          </p:nvPr>
        </p:nvSpPr>
        <p:spPr>
          <a:xfrm>
            <a:off x="551651" y="1336577"/>
            <a:ext cx="11516906" cy="5451351"/>
          </a:xfrm>
        </p:spPr>
        <p:txBody>
          <a:bodyPr vert="horz" lIns="0" tIns="0" rIns="0" bIns="0" rtlCol="0" anchor="t">
            <a:normAutofit/>
          </a:bodyPr>
          <a:lstStyle/>
          <a:p>
            <a:r>
              <a:rPr lang="en-US">
                <a:solidFill>
                  <a:srgbClr val="FFFFFF"/>
                </a:solidFill>
              </a:rPr>
              <a:t>Nominal data was first dummy coded since it did not have a natural ordering</a:t>
            </a:r>
          </a:p>
          <a:p>
            <a:r>
              <a:rPr lang="en-US">
                <a:solidFill>
                  <a:srgbClr val="FFFFFF"/>
                </a:solidFill>
              </a:rPr>
              <a:t>The data was checked for outliers, but most of it is on a scale, so they didn't have any. Absences was the only unbound variable, but none were removed</a:t>
            </a:r>
          </a:p>
          <a:p>
            <a:r>
              <a:rPr lang="en-US">
                <a:solidFill>
                  <a:srgbClr val="FFFFFF"/>
                </a:solidFill>
              </a:rPr>
              <a:t>The data was scaled, and separate models were run where PCA was run first (PCA did not improve accuracy)</a:t>
            </a:r>
          </a:p>
          <a:p>
            <a:r>
              <a:rPr lang="en-US">
                <a:solidFill>
                  <a:srgbClr val="FFFFFF"/>
                </a:solidFill>
              </a:rPr>
              <a:t>Model evaluation was done with more preference on the predicted failed than passed, since students who fail have more consequences</a:t>
            </a:r>
          </a:p>
          <a:p>
            <a:r>
              <a:rPr lang="en-US">
                <a:solidFill>
                  <a:srgbClr val="FFFFFF"/>
                </a:solidFill>
              </a:rPr>
              <a:t>Presumably, G1 and G2 occurred after some time in the course, so 3 models were used to predict whether a student passed or not based on time in the course to see how far in advance you could predict when a student would need more help</a:t>
            </a:r>
          </a:p>
          <a:p>
            <a:r>
              <a:rPr lang="en-US">
                <a:solidFill>
                  <a:srgbClr val="FFFFFF"/>
                </a:solidFill>
              </a:rPr>
              <a:t>3 models: Demographics only, Demographics and G1, Demographics, G1, and G2</a:t>
            </a:r>
          </a:p>
          <a:p>
            <a:r>
              <a:rPr lang="en-US">
                <a:solidFill>
                  <a:srgbClr val="FFFFFF"/>
                </a:solidFill>
              </a:rPr>
              <a:t>Methods used: Classification tree, random forests, SVM, Naïve Bayes, and KNN with 70-30 split</a:t>
            </a:r>
            <a:endParaRPr lang="en-US"/>
          </a:p>
        </p:txBody>
      </p:sp>
    </p:spTree>
    <p:extLst>
      <p:ext uri="{BB962C8B-B14F-4D97-AF65-F5344CB8AC3E}">
        <p14:creationId xmlns:p14="http://schemas.microsoft.com/office/powerpoint/2010/main" val="2827931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3EC5-EC29-4BEA-962B-E2999A378943}"/>
              </a:ext>
            </a:extLst>
          </p:cNvPr>
          <p:cNvSpPr>
            <a:spLocks noGrp="1"/>
          </p:cNvSpPr>
          <p:nvPr>
            <p:ph type="title"/>
          </p:nvPr>
        </p:nvSpPr>
        <p:spPr>
          <a:xfrm>
            <a:off x="720000" y="619200"/>
            <a:ext cx="10728322" cy="600142"/>
          </a:xfrm>
        </p:spPr>
        <p:txBody>
          <a:bodyPr/>
          <a:lstStyle/>
          <a:p>
            <a:pPr algn="ctr"/>
            <a:r>
              <a:rPr lang="en-US"/>
              <a:t>Results</a:t>
            </a:r>
          </a:p>
        </p:txBody>
      </p:sp>
      <p:sp>
        <p:nvSpPr>
          <p:cNvPr id="3" name="TextBox 2">
            <a:extLst>
              <a:ext uri="{FF2B5EF4-FFF2-40B4-BE49-F238E27FC236}">
                <a16:creationId xmlns:a16="http://schemas.microsoft.com/office/drawing/2014/main" id="{90FCCA48-83C3-4FA9-853D-23D438227074}"/>
              </a:ext>
            </a:extLst>
          </p:cNvPr>
          <p:cNvSpPr txBox="1"/>
          <p:nvPr/>
        </p:nvSpPr>
        <p:spPr>
          <a:xfrm>
            <a:off x="427074" y="1268819"/>
            <a:ext cx="22913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Demographics Only</a:t>
            </a:r>
          </a:p>
        </p:txBody>
      </p:sp>
      <p:pic>
        <p:nvPicPr>
          <p:cNvPr id="5" name="Picture 5" descr="Table&#10;&#10;Description automatically generated">
            <a:extLst>
              <a:ext uri="{FF2B5EF4-FFF2-40B4-BE49-F238E27FC236}">
                <a16:creationId xmlns:a16="http://schemas.microsoft.com/office/drawing/2014/main" id="{965D5FBF-821E-4D68-BB6F-7BFB9CD21FB8}"/>
              </a:ext>
            </a:extLst>
          </p:cNvPr>
          <p:cNvPicPr>
            <a:picLocks noChangeAspect="1"/>
          </p:cNvPicPr>
          <p:nvPr/>
        </p:nvPicPr>
        <p:blipFill>
          <a:blip r:embed="rId2"/>
          <a:stretch>
            <a:fillRect/>
          </a:stretch>
        </p:blipFill>
        <p:spPr>
          <a:xfrm>
            <a:off x="116958" y="1717474"/>
            <a:ext cx="3230525" cy="2581308"/>
          </a:xfrm>
          <a:prstGeom prst="rect">
            <a:avLst/>
          </a:prstGeom>
        </p:spPr>
      </p:pic>
      <p:sp>
        <p:nvSpPr>
          <p:cNvPr id="6" name="TextBox 5">
            <a:extLst>
              <a:ext uri="{FF2B5EF4-FFF2-40B4-BE49-F238E27FC236}">
                <a16:creationId xmlns:a16="http://schemas.microsoft.com/office/drawing/2014/main" id="{7577736E-6AD8-4317-8447-1C187B4F92C6}"/>
              </a:ext>
            </a:extLst>
          </p:cNvPr>
          <p:cNvSpPr txBox="1"/>
          <p:nvPr/>
        </p:nvSpPr>
        <p:spPr>
          <a:xfrm>
            <a:off x="4626935" y="13485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Demographics + G1</a:t>
            </a:r>
          </a:p>
        </p:txBody>
      </p:sp>
      <p:pic>
        <p:nvPicPr>
          <p:cNvPr id="7" name="Picture 7" descr="A picture containing text, people&#10;&#10;Description automatically generated">
            <a:extLst>
              <a:ext uri="{FF2B5EF4-FFF2-40B4-BE49-F238E27FC236}">
                <a16:creationId xmlns:a16="http://schemas.microsoft.com/office/drawing/2014/main" id="{30AB306E-745C-4B3F-B8DA-A9A9852BBDF0}"/>
              </a:ext>
            </a:extLst>
          </p:cNvPr>
          <p:cNvPicPr>
            <a:picLocks noChangeAspect="1"/>
          </p:cNvPicPr>
          <p:nvPr/>
        </p:nvPicPr>
        <p:blipFill>
          <a:blip r:embed="rId3"/>
          <a:stretch>
            <a:fillRect/>
          </a:stretch>
        </p:blipFill>
        <p:spPr>
          <a:xfrm>
            <a:off x="3962400" y="1721588"/>
            <a:ext cx="3230525" cy="2573079"/>
          </a:xfrm>
          <a:prstGeom prst="rect">
            <a:avLst/>
          </a:prstGeom>
        </p:spPr>
      </p:pic>
      <p:sp>
        <p:nvSpPr>
          <p:cNvPr id="8" name="TextBox 7">
            <a:extLst>
              <a:ext uri="{FF2B5EF4-FFF2-40B4-BE49-F238E27FC236}">
                <a16:creationId xmlns:a16="http://schemas.microsoft.com/office/drawing/2014/main" id="{0E173E21-113A-4804-9BDC-135FE9FA89FF}"/>
              </a:ext>
            </a:extLst>
          </p:cNvPr>
          <p:cNvSpPr txBox="1"/>
          <p:nvPr/>
        </p:nvSpPr>
        <p:spPr>
          <a:xfrm>
            <a:off x="8207670" y="1349670"/>
            <a:ext cx="3000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Demographics + G1 + G2</a:t>
            </a:r>
          </a:p>
        </p:txBody>
      </p:sp>
      <p:pic>
        <p:nvPicPr>
          <p:cNvPr id="9" name="Picture 9" descr="Table&#10;&#10;Description automatically generated">
            <a:extLst>
              <a:ext uri="{FF2B5EF4-FFF2-40B4-BE49-F238E27FC236}">
                <a16:creationId xmlns:a16="http://schemas.microsoft.com/office/drawing/2014/main" id="{F8F18AE7-8170-40C1-9060-6B5171410BE9}"/>
              </a:ext>
            </a:extLst>
          </p:cNvPr>
          <p:cNvPicPr>
            <a:picLocks noChangeAspect="1"/>
          </p:cNvPicPr>
          <p:nvPr/>
        </p:nvPicPr>
        <p:blipFill>
          <a:blip r:embed="rId4"/>
          <a:stretch>
            <a:fillRect/>
          </a:stretch>
        </p:blipFill>
        <p:spPr>
          <a:xfrm>
            <a:off x="8179981" y="1720347"/>
            <a:ext cx="3230525" cy="2575560"/>
          </a:xfrm>
          <a:prstGeom prst="rect">
            <a:avLst/>
          </a:prstGeom>
        </p:spPr>
      </p:pic>
    </p:spTree>
    <p:extLst>
      <p:ext uri="{BB962C8B-B14F-4D97-AF65-F5344CB8AC3E}">
        <p14:creationId xmlns:p14="http://schemas.microsoft.com/office/powerpoint/2010/main" val="263383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FDCF-3312-48EC-89F3-E71E6CA1C098}"/>
              </a:ext>
            </a:extLst>
          </p:cNvPr>
          <p:cNvSpPr>
            <a:spLocks noGrp="1"/>
          </p:cNvSpPr>
          <p:nvPr>
            <p:ph type="title"/>
          </p:nvPr>
        </p:nvSpPr>
        <p:spPr>
          <a:xfrm>
            <a:off x="720000" y="619200"/>
            <a:ext cx="10728322" cy="662166"/>
          </a:xfrm>
        </p:spPr>
        <p:txBody>
          <a:bodyPr/>
          <a:lstStyle/>
          <a:p>
            <a:pPr algn="ctr"/>
            <a:r>
              <a:rPr lang="en-US"/>
              <a:t>Summary</a:t>
            </a:r>
          </a:p>
        </p:txBody>
      </p:sp>
      <p:sp>
        <p:nvSpPr>
          <p:cNvPr id="3" name="Content Placeholder 2">
            <a:extLst>
              <a:ext uri="{FF2B5EF4-FFF2-40B4-BE49-F238E27FC236}">
                <a16:creationId xmlns:a16="http://schemas.microsoft.com/office/drawing/2014/main" id="{AD81FABE-1055-4B04-ABDA-B5F3054C8C17}"/>
              </a:ext>
            </a:extLst>
          </p:cNvPr>
          <p:cNvSpPr>
            <a:spLocks noGrp="1"/>
          </p:cNvSpPr>
          <p:nvPr>
            <p:ph idx="1"/>
          </p:nvPr>
        </p:nvSpPr>
        <p:spPr>
          <a:xfrm>
            <a:off x="728860" y="1761879"/>
            <a:ext cx="10728325" cy="4228607"/>
          </a:xfrm>
        </p:spPr>
        <p:txBody>
          <a:bodyPr vert="horz" lIns="0" tIns="0" rIns="0" bIns="0" rtlCol="0" anchor="t">
            <a:normAutofit/>
          </a:bodyPr>
          <a:lstStyle/>
          <a:p>
            <a:r>
              <a:rPr lang="en-US">
                <a:solidFill>
                  <a:srgbClr val="FFFFFF"/>
                </a:solidFill>
              </a:rPr>
              <a:t>Classification trees and SVM with a linear kernel give the best results</a:t>
            </a:r>
          </a:p>
          <a:p>
            <a:r>
              <a:rPr lang="en-US">
                <a:solidFill>
                  <a:srgbClr val="FFFFFF"/>
                </a:solidFill>
              </a:rPr>
              <a:t>Accuracy isn't necessarily the highest, but it maximizes the failed classification rate while maintaining a high passed classification rate</a:t>
            </a:r>
          </a:p>
          <a:p>
            <a:r>
              <a:rPr lang="en-US">
                <a:solidFill>
                  <a:srgbClr val="FFFFFF"/>
                </a:solidFill>
              </a:rPr>
              <a:t>Demographics alone can predict the classes fairly well, but adding G1increases accuracy as well as G2</a:t>
            </a:r>
          </a:p>
          <a:p>
            <a:r>
              <a:rPr lang="en-US">
                <a:solidFill>
                  <a:srgbClr val="FFFFFF"/>
                </a:solidFill>
              </a:rPr>
              <a:t>This allows education instructors to identify some students that may need additional support, but leaves room for improvement</a:t>
            </a:r>
            <a:endParaRPr lang="en-US">
              <a:solidFill>
                <a:srgbClr val="FFFFFF">
                  <a:alpha val="58000"/>
                </a:srgbClr>
              </a:solidFill>
            </a:endParaRPr>
          </a:p>
          <a:p>
            <a:r>
              <a:rPr lang="en-US">
                <a:solidFill>
                  <a:srgbClr val="FFFFFF"/>
                </a:solidFill>
              </a:rPr>
              <a:t>Future research should focus on adding other graded assignments as demographics alone can create unexpected bias </a:t>
            </a:r>
          </a:p>
        </p:txBody>
      </p:sp>
    </p:spTree>
    <p:extLst>
      <p:ext uri="{BB962C8B-B14F-4D97-AF65-F5344CB8AC3E}">
        <p14:creationId xmlns:p14="http://schemas.microsoft.com/office/powerpoint/2010/main" val="695782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7B11-3B3E-4B7C-8451-30854939F225}"/>
              </a:ext>
            </a:extLst>
          </p:cNvPr>
          <p:cNvSpPr>
            <a:spLocks noGrp="1"/>
          </p:cNvSpPr>
          <p:nvPr>
            <p:ph type="title"/>
          </p:nvPr>
        </p:nvSpPr>
        <p:spPr/>
        <p:txBody>
          <a:bodyPr vert="horz" wrap="square" lIns="0" tIns="0" rIns="0" bIns="0" rtlCol="0" anchor="ctr" anchorCtr="0">
            <a:normAutofit/>
          </a:bodyPr>
          <a:lstStyle/>
          <a:p>
            <a:pPr algn="ctr"/>
            <a:r>
              <a:rPr lang="en-US"/>
              <a:t>Math</a:t>
            </a:r>
          </a:p>
        </p:txBody>
      </p:sp>
      <p:sp>
        <p:nvSpPr>
          <p:cNvPr id="3" name="Text Placeholder 2">
            <a:extLst>
              <a:ext uri="{FF2B5EF4-FFF2-40B4-BE49-F238E27FC236}">
                <a16:creationId xmlns:a16="http://schemas.microsoft.com/office/drawing/2014/main" id="{D62253A8-51EE-4507-8709-B155970E3E47}"/>
              </a:ext>
            </a:extLst>
          </p:cNvPr>
          <p:cNvSpPr>
            <a:spLocks noGrp="1"/>
          </p:cNvSpPr>
          <p:nvPr>
            <p:ph type="body" idx="1"/>
          </p:nvPr>
        </p:nvSpPr>
        <p:spPr/>
        <p:txBody>
          <a:bodyPr/>
          <a:lstStyle/>
          <a:p>
            <a:pPr algn="ctr"/>
            <a:r>
              <a:rPr lang="en-US" b="1"/>
              <a:t>Nithya Ravi</a:t>
            </a:r>
          </a:p>
        </p:txBody>
      </p:sp>
    </p:spTree>
    <p:extLst>
      <p:ext uri="{BB962C8B-B14F-4D97-AF65-F5344CB8AC3E}">
        <p14:creationId xmlns:p14="http://schemas.microsoft.com/office/powerpoint/2010/main" val="72391640"/>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1262</Words>
  <Application>Microsoft Office PowerPoint</Application>
  <PresentationFormat>Widescreen</PresentationFormat>
  <Paragraphs>109</Paragraphs>
  <Slides>17</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Calibri</vt:lpstr>
      <vt:lpstr>Sagona Book</vt:lpstr>
      <vt:lpstr>The Hand Extrablack</vt:lpstr>
      <vt:lpstr>Times</vt:lpstr>
      <vt:lpstr>BlobVTI</vt:lpstr>
      <vt:lpstr>Applying machine learning to student success</vt:lpstr>
      <vt:lpstr>Project Overview</vt:lpstr>
      <vt:lpstr>Background &amp; Related Work </vt:lpstr>
      <vt:lpstr>Data</vt:lpstr>
      <vt:lpstr>Portuguese</vt:lpstr>
      <vt:lpstr>Preprocessing &amp; Methods</vt:lpstr>
      <vt:lpstr>Results</vt:lpstr>
      <vt:lpstr>Summary</vt:lpstr>
      <vt:lpstr>Math</vt:lpstr>
      <vt:lpstr>Data Description and Exploration</vt:lpstr>
      <vt:lpstr>Data Exploration</vt:lpstr>
      <vt:lpstr>Data Exploration</vt:lpstr>
      <vt:lpstr>Preprocessing &amp; Methods</vt:lpstr>
      <vt:lpstr>PowerPoint Presentation</vt:lpstr>
      <vt:lpstr>PowerPoint Presentation</vt:lpstr>
      <vt:lpstr>Summary</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Cory Boyko</cp:lastModifiedBy>
  <cp:revision>2</cp:revision>
  <dcterms:created xsi:type="dcterms:W3CDTF">2021-02-14T18:47:52Z</dcterms:created>
  <dcterms:modified xsi:type="dcterms:W3CDTF">2021-02-18T01:13:29Z</dcterms:modified>
</cp:coreProperties>
</file>